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1.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7" r:id="rId3"/>
    <p:sldId id="258" r:id="rId4"/>
    <p:sldId id="259" r:id="rId5"/>
    <p:sldId id="272" r:id="rId6"/>
    <p:sldId id="260" r:id="rId7"/>
    <p:sldId id="266" r:id="rId8"/>
    <p:sldId id="275" r:id="rId9"/>
    <p:sldId id="278" r:id="rId10"/>
    <p:sldId id="276" r:id="rId11"/>
    <p:sldId id="261" r:id="rId12"/>
    <p:sldId id="273" r:id="rId13"/>
    <p:sldId id="269" r:id="rId14"/>
    <p:sldId id="270" r:id="rId15"/>
    <p:sldId id="271" r:id="rId16"/>
    <p:sldId id="279" r:id="rId17"/>
    <p:sldId id="281" r:id="rId18"/>
    <p:sldId id="280" r:id="rId19"/>
    <p:sldId id="277" r:id="rId20"/>
    <p:sldId id="282" r:id="rId21"/>
    <p:sldId id="283" r:id="rId22"/>
    <p:sldId id="262" r:id="rId23"/>
    <p:sldId id="264" r:id="rId24"/>
    <p:sldId id="274" r:id="rId25"/>
    <p:sldId id="263" r:id="rId26"/>
    <p:sldId id="265" r:id="rId27"/>
    <p:sldId id="267" r:id="rId28"/>
    <p:sldId id="268" r:id="rId29"/>
    <p:sldId id="284" r:id="rId30"/>
    <p:sldId id="285" r:id="rId31"/>
    <p:sldId id="286" r:id="rId32"/>
    <p:sldId id="287" r:id="rId33"/>
    <p:sldId id="288" r:id="rId34"/>
    <p:sldId id="289" r:id="rId35"/>
    <p:sldId id="290" r:id="rId36"/>
    <p:sldId id="291" r:id="rId37"/>
    <p:sldId id="292" r:id="rId38"/>
    <p:sldId id="293" r:id="rId39"/>
    <p:sldId id="294" r:id="rId40"/>
    <p:sldId id="313"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4" r:id="rId60"/>
    <p:sldId id="315" r:id="rId6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8T17:00:36.8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1 484,'669'-14,"-277"5,2126-63,-2115 53,577-80,-353-28,-596 117,47-21,-57 22,0 0,0 1,1 1,0 1,27-3,346-1,-262 13,158-19,-86-4,231 8,-743 43,213-19,-934 104,-16-68,565-51,-662 3,-328 105,910-59,3-43,283-4,245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0:48.187"/>
    </inkml:context>
    <inkml:brush xml:id="br0">
      <inkml:brushProperty name="width" value="0.05" units="cm"/>
      <inkml:brushProperty name="height" value="0.05" units="cm"/>
      <inkml:brushProperty name="color" value="#008C3A"/>
    </inkml:brush>
  </inkml:definitions>
  <inkml:trace contextRef="#ctx0" brushRef="#br0">0 950 24575,'2'-2'0,"0"-1"0,-1 0 0,1 0 0,-1-1 0,0 1 0,1 0 0,-2 0 0,1-1 0,0 1 0,-1 0 0,1-1 0,-1-4 0,2-11 0,28-125 0,6 1 0,6 2 0,94-210 0,-130 337 0,21-41 0,-25 52 0,0 1 0,0-1 0,0 0 0,0 0 0,0 1 0,1-1 0,-1 1 0,1 0 0,0 0 0,-1 0 0,1 0 0,0 0 0,6-2 0,-8 3 0,-1 1 0,1 0 0,0 0 0,0 0 0,0 0 0,0 0 0,0 0 0,-1 0 0,1 0 0,0 0 0,0 0 0,0 1 0,-1-1 0,1 0 0,0 1 0,0-1 0,0 0 0,-1 1 0,1-1 0,0 1 0,-1-1 0,1 1 0,0-1 0,-1 1 0,1 0 0,-1-1 0,1 1 0,-1 0 0,1-1 0,-1 1 0,1 0 0,-1 0 0,1 0 0,9 33 0,-10-34 0,10 65 0,-4 1 0,-2 127 0,-3-28 0,2-86-90,16 176-1185,-12-220-5551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0:48.622"/>
    </inkml:context>
    <inkml:brush xml:id="br0">
      <inkml:brushProperty name="width" value="0.05" units="cm"/>
      <inkml:brushProperty name="height" value="0.05" units="cm"/>
      <inkml:brushProperty name="color" value="#008C3A"/>
    </inkml:brush>
  </inkml:definitions>
  <inkml:trace contextRef="#ctx0" brushRef="#br0">1 25 24575,'0'-4'0,"13"-2"0,8 1 0,6 1 0,2 1 0,0 1 0,5 1 0,-1 5 0,5 1 0,-2 1 0,-1-2 0,-3 4 0,-7 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0:49.427"/>
    </inkml:context>
    <inkml:brush xml:id="br0">
      <inkml:brushProperty name="width" value="0.05" units="cm"/>
      <inkml:brushProperty name="height" value="0.05" units="cm"/>
      <inkml:brushProperty name="color" value="#008C3A"/>
    </inkml:brush>
  </inkml:definitions>
  <inkml:trace contextRef="#ctx0" brushRef="#br0">1 1208 24575,'0'-6'0,"-1"-115"0,5 1 0,24-145 0,-1 125 0,59-189 0,-75 312 0,-3 26 0,1 35 0,16 181 0,54 229 0,-71-422 0,1-1 0,2 1 0,1-2 0,1 0 0,2 0 0,1-1 0,1-1 0,1-1 0,1 0 0,40 41 0,-58-67 0,1 0 0,-1 0 0,1 0 0,-1 0 0,1 0 0,-1 0 0,1 0 0,-1 0 0,1 0 0,0-1 0,0 1 0,-1-1 0,1 0 0,0 1 0,0-1 0,0 0 0,-1 0 0,1 0 0,0 0 0,0 0 0,0 0 0,-1-1 0,1 1 0,0-1 0,0 1 0,-1-1 0,1 0 0,0 1 0,-1-1 0,1 0 0,-1 0 0,1 0 0,-1 0 0,0-1 0,1 1 0,-1 0 0,0-1 0,0 1 0,2-3 0,6-7 0,-1-1 0,0 1 0,-1-1 0,6-14 0,-13 26 0,35-76 0,-4-1 0,-4-1 0,26-117 0,25-245 0,-41 100-1365,-37 321-5461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0:59.256"/>
    </inkml:context>
    <inkml:brush xml:id="br0">
      <inkml:brushProperty name="width" value="0.05" units="cm"/>
      <inkml:brushProperty name="height" value="0.05" units="cm"/>
      <inkml:brushProperty name="color" value="#008C3A"/>
    </inkml:brush>
  </inkml:definitions>
  <inkml:trace contextRef="#ctx0" brushRef="#br0">1 293 24575,'-1'758'42,"3"841"-760,19-1061 775,182 1057-1,-156-1297 132,-13 2-1,-6 307 1,-3-100-188,-1-9 0,-22 1261 0,-5-836 0,3-919 0,0-1 0,0 1 0,0 0 0,0-1 0,1 1 0,-1 0 0,1-1 0,0 1 0,0 0 0,1-1 0,-1 1 0,1-1 0,-1 0 0,1 0 0,5 6 0,-2-4 0,1 0 0,0-1 0,0 0 0,0 0 0,1-1 0,13 5 0,-5 0 0,1 1 0,-1 0 0,-1 1 0,0 0 0,18 18 0,-11-10 0,-15-14 0,1 0 0,-1 0 0,1-1 0,0 0 0,0 0 0,0-1 0,0 0 0,1 0 0,-1-1 0,0 0 0,1 0 0,-1 0 0,13-2 0,-6 2 0,574 7 0,-30-2 0,656 89-1535,-879-63 1323,309 6 108,124 13 124,-420-8-20,462 44 0,362-64 0,-754-56 374,11-1 331,1470 18-1208,-1266 19 585,296 43-82,-361-10 0,715-6 0,6-33 0,-472-1 0,-487 5-41,618-14-165,-547-29 555,-19 3 267,771 25-178,-694 18-421,3987-5-17,-4413 2 0,-23 1 0,0-2 0,-1 1 0,1-1 0,0-1 0,0 0 0,-1 0 0,1-1 0,0 0 0,-1-1 0,17-6 0,-25 8 0,1-1 0,-1 1 0,1 0 0,-1-1 0,0 1 0,1-1 0,-1 1 0,0-1 0,0 0 0,0 1 0,0-1 0,0 0 0,-1 0 0,1 1 0,0-1 0,-1 0 0,0 0 0,1 0 0,-1 0 0,0 0 0,0 0 0,0 0 0,0 0 0,0 0 0,-1-3 0,-18-54 0,13 42 0,-19-61 0,3-1 0,4-1 0,-9-92 0,-4-247 0,13-408-646,3 72 81,-112-975 565,105 1477 0,-169-1311-542,147 1247 497,-37-629 240,60 664 607,-113-536-1,92 641-801,-17-81 0,49 197 0,2 0 0,1-85 0,14-752 0,-7 886 0,0 1 0,0 0 0,-1 0 0,0 0 0,-4-17 0,5 25 0,-1 1 0,0-1 0,0 1 0,0-1 0,0 1 0,0-1 0,-1 1 0,1 0 0,-1 0 0,0 0 0,1 0 0,-1 0 0,0 0 0,0 0 0,0 1 0,0-1 0,-1 1 0,1-1 0,0 1 0,-1 0 0,1 0 0,-1 0 0,1 0 0,-5-1 0,-18-1 0,0 1 0,0 1 0,0 1 0,-39 6 0,-12-1 0,-745-2 0,433-5 0,317 7-1365,39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9:49.427"/>
    </inkml:context>
    <inkml:brush xml:id="br0">
      <inkml:brushProperty name="width" value="0.05" units="cm"/>
      <inkml:brushProperty name="height" value="0.05" units="cm"/>
      <inkml:brushProperty name="color" value="#008C3A"/>
    </inkml:brush>
  </inkml:definitions>
  <inkml:trace contextRef="#ctx0" brushRef="#br0">0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9:49.788"/>
    </inkml:context>
    <inkml:brush xml:id="br0">
      <inkml:brushProperty name="width" value="0.05" units="cm"/>
      <inkml:brushProperty name="height" value="0.05" units="cm"/>
      <inkml:brushProperty name="color" value="#008C3A"/>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9:50.158"/>
    </inkml:context>
    <inkml:brush xml:id="br0">
      <inkml:brushProperty name="width" value="0.05" units="cm"/>
      <inkml:brushProperty name="height" value="0.05" units="cm"/>
      <inkml:brushProperty name="color" value="#008C3A"/>
    </inkml:brush>
  </inkml:definitions>
  <inkml:trace contextRef="#ctx0" brushRef="#br0">1 1 24575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9:50.978"/>
    </inkml:context>
    <inkml:brush xml:id="br0">
      <inkml:brushProperty name="width" value="0.05" units="cm"/>
      <inkml:brushProperty name="height" value="0.05" units="cm"/>
      <inkml:brushProperty name="color" value="#008C3A"/>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9:51.660"/>
    </inkml:context>
    <inkml:brush xml:id="br0">
      <inkml:brushProperty name="width" value="0.05" units="cm"/>
      <inkml:brushProperty name="height" value="0.05" units="cm"/>
      <inkml:brushProperty name="color" value="#008C3A"/>
    </inkml:brush>
  </inkml:definitions>
  <inkml:trace contextRef="#ctx0" brushRef="#br0">0 271 24575,'1'0'0,"335"-8"0,-266 2 0,-1-2 0,121-32 0,101-55 0,-244 82 0,0 1 0,0 3 0,1 1 0,78-1 0,67-10 0,89-11 0,-224 22-1365,-35 3-5461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3:56.783"/>
    </inkml:context>
    <inkml:brush xml:id="br0">
      <inkml:brushProperty name="width" value="0.05" units="cm"/>
      <inkml:brushProperty name="height" value="0.05" units="cm"/>
      <inkml:brushProperty name="color" value="#008C3A"/>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8T17:00:38.1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972 1,'0'2753,"0"-2753,0 1,0-1,0 1,1-1,-1 0,0 1,0-1,0 1,0-1,0 0,0 1,0-1,0 1,0-1,0 1,0-1,0 0,-1 1,1-1,0 1,0-1,0 0,0 1,-1-1,1 0,0 1,0-1,-1 0,1 1,0-1,-1 0,1 0,0 1,-1-1,1 0,0 0,-1 0,1 1,0-1,-1 0,-14-14,-12-33,-66-139,-7 5,-9 4,-7 5,-192-220,306 390,-28-32,-2 1,-42-33,72 64,0 0,0 0,0 1,0-1,0 1,0 0,-1 0,1 0,-1 0,1 0,-1 0,1 0,-1 1,1-1,-1 1,0 0,1 0,-5 0,7 1,-1-1,0 0,1 1,-1-1,0 1,1-1,-1 1,0-1,1 1,-1-1,1 1,-1-1,1 1,0 0,-1-1,1 1,-1 0,1-1,0 1,0 0,-1 0,1 0,3 30,1-16,2 1,0-2,1 1,1-1,0 1,14 17,69 76,-63-77,413 434,-122-135,-297-305,-8-8,1-1,1 0,35 26,-47-39,-1-1,1 1,0-1,1 0,-1 0,0 0,1-1,-1 1,1-1,-1 0,1 0,-1-1,1 1,0-1,-1 0,1-1,0 1,-1-1,1 0,0 0,-1 0,0 0,1-1,6-3,-3-1,1 0,0 0,-1-1,0 0,-1-1,0 1,11-16,40-72,222-498,-241 503,38-135,-64 170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3:57.122"/>
    </inkml:context>
    <inkml:brush xml:id="br0">
      <inkml:brushProperty name="width" value="0.05" units="cm"/>
      <inkml:brushProperty name="height" value="0.05" units="cm"/>
      <inkml:brushProperty name="color" value="#008C3A"/>
    </inkml:brush>
  </inkml:definitions>
  <inkml:trace contextRef="#ctx0" brushRef="#br0">1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3:57.495"/>
    </inkml:context>
    <inkml:brush xml:id="br0">
      <inkml:brushProperty name="width" value="0.05" units="cm"/>
      <inkml:brushProperty name="height" value="0.05" units="cm"/>
      <inkml:brushProperty name="color" value="#008C3A"/>
    </inkml:brush>
  </inkml:definitions>
  <inkml:trace contextRef="#ctx0" brushRef="#br0">1 1 24575,'0'0'-8191</inkml:trace>
  <inkml:trace contextRef="#ctx0" brushRef="#br0" timeOffset="1">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3:58.337"/>
    </inkml:context>
    <inkml:brush xml:id="br0">
      <inkml:brushProperty name="width" value="0.05" units="cm"/>
      <inkml:brushProperty name="height" value="0.05" units="cm"/>
      <inkml:brushProperty name="color" value="#008C3A"/>
    </inkml:brush>
  </inkml:definitions>
  <inkml:trace contextRef="#ctx0" brushRef="#br0">1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3:58.675"/>
    </inkml:context>
    <inkml:brush xml:id="br0">
      <inkml:brushProperty name="width" value="0.05" units="cm"/>
      <inkml:brushProperty name="height" value="0.05" units="cm"/>
      <inkml:brushProperty name="color" value="#008C3A"/>
    </inkml:brush>
  </inkml:definitions>
  <inkml:trace contextRef="#ctx0" brushRef="#br0">1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1:41.291"/>
    </inkml:context>
    <inkml:brush xml:id="br0">
      <inkml:brushProperty name="width" value="0.05" units="cm"/>
      <inkml:brushProperty name="height" value="0.05" units="cm"/>
      <inkml:brushProperty name="color" value="#008C3A"/>
    </inkml:brush>
  </inkml:definitions>
  <inkml:trace contextRef="#ctx0" brushRef="#br0">6632 153 24575,'-17'-8'0,"-1"0"0,0 1 0,-1 1 0,0 1 0,0 0 0,0 1 0,-20 0 0,-173-16 0,-225-13 0,-896 30 0,698 5 0,264-4 0,-595 14 0,517 52 0,123-11 0,196-39 0,-332 51 0,435-59 0,0 2 0,1 1 0,0 1 0,0 1 0,-41 26 0,-110 86 0,64-40 0,44-36 0,-119 106 0,161-127 0,1 2 0,2 0 0,0 2 0,2 1 0,1 1 0,-25 52 0,30-49 0,-11 18 0,2 2 0,3 0 0,3 2 0,-17 76 0,13-10 0,9-54 0,3 1 0,-2 74 0,12-121 0,1 2 0,1-1 0,1-1 0,1 1 0,1 0 0,1-1 0,1 1 0,11 25 0,21 35 0,3-2 0,77 114 0,-100-171 0,2-1 0,1-1 0,1-1 0,1-1 0,28 20 0,135 84 0,-152-104 0,47 27 0,1-5 0,144 55 0,185 35 0,-332-113 0,2-3 0,136 12 0,164-15 0,-66-5 0,533 96 0,-165-12 0,-108-66 0,-1-31 0,-188-1 0,517 31 0,-548 8 0,738 36 0,805-73 0,-1254 3 0,-447-9 0,319-57 0,2-1 0,64 56 0,-153 8 0,38-46 0,50-2 0,448 52 0,-833-9 0,-1-5 0,210-50 0,-311 56 0,0-2 0,0 0 0,-1-2 0,-1-2 0,1 0 0,-2-2 0,40-27 0,146-122 0,-173 129 0,-2-1 0,-1-3 0,34-45 0,-60 67 0,-1 1 0,-1-1 0,0-1 0,-1 0 0,-1 0 0,-1-1 0,-1 1 0,0-1 0,-1-1 0,1-25 0,-1-24 0,-7-110 0,-2 71 0,5 59 0,0-4 0,-8-56 0,5 90 0,0 1 0,-2 0 0,0 0 0,0 1 0,-2-1 0,-16-29 0,14 30 0,3 5 0,0 1 0,0 0 0,-1 0 0,-1 0 0,0 0 0,0 1 0,-1 1 0,0 0 0,-1 0 0,0 0 0,-16-9 0,-85-52 0,-107-86 0,-4-5 0,65 57 0,-646-385 0,744 462 0,-1 3 0,-104-28 0,-128-12 0,157 37 0,-372-43 0,195 33 0,-19-17 0,-113-16 0,220 42 0,-233-25 0,-638-4 0,-1274 58 0,1759 37 0,108-3 0,96-33 0,378 0 23,-1 1-1,1 1 0,0 2 0,0 0 1,-29 12-1,23-7-522,-1-1 1,-48 6-1,59-14-6326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3:28.207"/>
    </inkml:context>
    <inkml:brush xml:id="br0">
      <inkml:brushProperty name="width" value="0.05" units="cm"/>
      <inkml:brushProperty name="height" value="0.05" units="cm"/>
      <inkml:brushProperty name="color" value="#008C3A"/>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7:51.310"/>
    </inkml:context>
    <inkml:brush xml:id="br0">
      <inkml:brushProperty name="width" value="0.05" units="cm"/>
      <inkml:brushProperty name="height" value="0.05" units="cm"/>
      <inkml:brushProperty name="color" value="#008C3A"/>
    </inkml:brush>
  </inkml:definitions>
  <inkml:trace contextRef="#ctx0" brushRef="#br0">0 5 24575,'5'-4'0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0:52.894"/>
    </inkml:context>
    <inkml:brush xml:id="br0">
      <inkml:brushProperty name="width" value="0.05" units="cm"/>
      <inkml:brushProperty name="height" value="0.05" units="cm"/>
      <inkml:brushProperty name="color" value="#008C3A"/>
    </inkml:brush>
  </inkml:definitions>
  <inkml:trace contextRef="#ctx0" brushRef="#br0">1 232 24575,'150'0'-38,"1392"20"-470,11 15 602,4-35 424,-634-3-584,1193 3 66,-1399-37 0,-141 1 0,985 29 0,-847 11 0,1316-4 0,-1828-10 0,214-36 0,-276 27 0,518-25 0,-129 15 0,455-2 0,-763 19 0,-32-1 0,1159 10 0,-695 6 0,2362-3-1365,-2907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0:42.565"/>
    </inkml:context>
    <inkml:brush xml:id="br0">
      <inkml:brushProperty name="width" value="0.05" units="cm"/>
      <inkml:brushProperty name="height" value="0.05" units="cm"/>
      <inkml:brushProperty name="color" value="#008C3A"/>
    </inkml:brush>
  </inkml:definitions>
  <inkml:trace contextRef="#ctx0" brushRef="#br0">905 3395 24575,'-2'-41'0,"-13"-72"0,2 16 0,-11-885 0,27 673 0,-3-1355 0,0 1655 0,1-6 0,-1 0 0,-1 0 0,0 0 0,-1 0 0,-7-23 0,8 36 0,1 0 0,-1-1 0,0 1 0,0 0 0,-1 0 0,1 0 0,0 0 0,-1 0 0,1 1 0,-1-1 0,1 0 0,-1 1 0,0-1 0,0 1 0,0-1 0,0 1 0,-3-2 0,1 2 0,1 1 0,0-1 0,0 1 0,0 0 0,0 0 0,0 0 0,-1 0 0,1 0 0,0 1 0,0-1 0,0 1 0,0 0 0,0 0 0,0 0 0,0 1 0,-5 2 0,-47 28 0,-83 61 0,60-37 0,-381 247 0,434-284 0,26-16 0,7-5 0,49-28 0,324-262 0,-257 190 0,-91 75 0,2 1 0,56-31 0,-89 56 0,1-1 0,0 0 0,0 1 0,0 0 0,0 0 0,0 0 0,0 0 0,0 0 0,0 1 0,0-1 0,0 1 0,0 0 0,1 0 0,-1 0 0,0 1 0,0-1 0,0 1 0,0-1 0,0 1 0,0 0 0,0 0 0,0 0 0,0 1 0,0-1 0,0 1 0,-1-1 0,1 1 0,-1 0 0,1 0 0,-1 0 0,0 1 0,0-1 0,1 0 0,-2 1 0,1-1 0,0 1 0,1 4 0,7 11 0,-1 0 0,-1 1 0,-1 0 0,8 35 0,-7-27 0,123 450 0,-115-419-1365,-4-10-5461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0:44.170"/>
    </inkml:context>
    <inkml:brush xml:id="br0">
      <inkml:brushProperty name="width" value="0.05" units="cm"/>
      <inkml:brushProperty name="height" value="0.05" units="cm"/>
      <inkml:brushProperty name="color" value="#008C3A"/>
    </inkml:brush>
  </inkml:definitions>
  <inkml:trace contextRef="#ctx0" brushRef="#br0">1 576 24575,'3'42'0,"1"-1"0,2 0 0,18 61 0,-5-18 0,204 678 0,-222-759 0,2 7 0,0 0 0,1 0 0,0-1 0,1 1 0,0-1 0,0 0 0,11 14 0,-15-23 0,-1 1 0,1 0 0,-1 0 0,1-1 0,0 1 0,0 0 0,-1-1 0,1 1 0,0-1 0,0 1 0,0-1 0,-1 1 0,1-1 0,0 0 0,0 1 0,0-1 0,0 0 0,0 0 0,0 0 0,0 1 0,0-1 0,0 0 0,0 0 0,0 0 0,0-1 0,0 1 0,0 0 0,1-1 0,1 0 0,-1-1 0,0 0 0,0 0 0,0 1 0,0-2 0,0 1 0,-1 0 0,1 0 0,-1 0 0,3-4 0,11-24 0,-2-1 0,-1-1 0,-1 0 0,-1 0 0,7-53 0,-5 30 0,63-353 0,-55 288 0,-18 110 0,2-19 0,2 1 0,13-40 0,-12 56 0,-2 17 0,0 21 0,0 186 0,-6-148 0,13 129 0,-12-187 0,1-1 0,0 0 0,0 0 0,1 0 0,-1 0 0,1 0 0,0 0 0,1 0 0,-1-1 0,1 1 0,0-1 0,0 0 0,0 0 0,0 0 0,8 6 0,-8-8 0,0-1 0,0 1 0,0-1 0,0 0 0,0 0 0,0 0 0,1-1 0,-1 1 0,0-1 0,1 0 0,-1 0 0,0 0 0,1 0 0,-1-1 0,0 1 0,0-1 0,1 0 0,-1 0 0,0 0 0,0 0 0,0-1 0,0 1 0,0-1 0,0 0 0,-1 1 0,5-5 0,18-14 0,-1 0 0,0-2 0,-2-1 0,-1-1 0,33-47 0,99-154 48,130-257-1,-55 88-1507,-202 353-5366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0:44.791"/>
    </inkml:context>
    <inkml:brush xml:id="br0">
      <inkml:brushProperty name="width" value="0.05" units="cm"/>
      <inkml:brushProperty name="height" value="0.05" units="cm"/>
      <inkml:brushProperty name="color" value="#008C3A"/>
    </inkml:brush>
  </inkml:definitions>
  <inkml:trace contextRef="#ctx0" brushRef="#br0">17 786 24575,'-2'-3'0,"0"-1"0,0 1 0,0 0 0,1 0 0,-1-1 0,1 1 0,0-1 0,0 1 0,0-1 0,0 1 0,1-1 0,0-7 0,2-48 0,-1 48 0,4-28 0,1 1 0,2 0 0,23-66 0,55-104 0,-72 175 0,1 1 0,2 1 0,1 1 0,32-42 0,-47 69 0,-1 0 0,1 0 0,0 0 0,0 0 0,0 0 0,0 1 0,0-1 0,1 1 0,-1 0 0,1 0 0,-1 0 0,1 0 0,0 1 0,0 0 0,0-1 0,6 0 0,-7 3 0,-1-1 0,1 1 0,-1-1 0,1 1 0,-1 0 0,0 0 0,1 1 0,-1-1 0,0 0 0,0 1 0,0-1 0,0 1 0,0 0 0,0-1 0,0 1 0,0 0 0,-1 0 0,1 0 0,-1 1 0,1-1 0,-1 0 0,0 0 0,0 1 0,0-1 0,0 1 0,0 2 0,11 35 0,-2 0 0,-2 1 0,-1 0 0,-3 0 0,0 47 0,0-24 0,5 110-21,21 187-1323,-22-310-5482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0:45.288"/>
    </inkml:context>
    <inkml:brush xml:id="br0">
      <inkml:brushProperty name="width" value="0.05" units="cm"/>
      <inkml:brushProperty name="height" value="0.05" units="cm"/>
      <inkml:brushProperty name="color" value="#008C3A"/>
    </inkml:brush>
  </inkml:definitions>
  <inkml:trace contextRef="#ctx0" brushRef="#br0">0 52 24575,'0'-4'0,"4"-2"0,6 0 0,10 2 0,10 0 0,4 2 0,1-3 0,-1-1 0,-3 1 0,-1 1 0,-2 1 0,-2 2 0,4 0 0,6 1 0,-4 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0:46.103"/>
    </inkml:context>
    <inkml:brush xml:id="br0">
      <inkml:brushProperty name="width" value="0.05" units="cm"/>
      <inkml:brushProperty name="height" value="0.05" units="cm"/>
      <inkml:brushProperty name="color" value="#008C3A"/>
    </inkml:brush>
  </inkml:definitions>
  <inkml:trace contextRef="#ctx0" brushRef="#br0">1 1143 24575,'4'-58'0,"3"0"0,2 0 0,3 1 0,31-92 0,-6 19 0,60-197 0,-71 242 0,-8 38 0,-6 31 0,-11 16 0,-1 0 0,0 0 0,1 0 0,-1 0 0,0 0 0,1 0 0,-1 0 0,0 0 0,1 0 0,-1 0 0,0 0 0,1 0 0,-1 0 0,0 0 0,1 0 0,-1 1 0,0-1 0,1 0 0,-1 0 0,0 0 0,0 1 0,1-1 0,-1 0 0,0 0 0,0 1 0,1-1 0,-1 0 0,0 1 0,0-1 0,0 0 0,0 1 0,1-1 0,-1 0 0,0 1 0,0-1 0,0 0 0,0 1 0,0-1 0,0 0 0,0 1 0,0-1 0,0 0 0,0 1 0,0-1 0,0 1 0,36 219 0,-5-21 0,-7-92 0,5-1 0,59 145 0,-78-230 0,0-1 0,1-1 0,1 0 0,1-1 0,1 0 0,29 30 0,-41-46 0,-1-1 0,1 1 0,-1-1 0,1 1 0,0-1 0,0 0 0,0 1 0,-1-1 0,1 0 0,0 0 0,0-1 0,1 1 0,-1 0 0,0-1 0,0 1 0,0-1 0,0 1 0,1-1 0,-1 0 0,0 0 0,0 0 0,0-1 0,4 1 0,-3-2 0,0 1 0,0-1 0,0 0 0,0 0 0,0 0 0,0 0 0,-1 0 0,1-1 0,-1 1 0,1-1 0,-1 1 0,0-1 0,2-4 0,6-11 0,0-1 0,-2 1 0,12-40 0,13-61 40,-5-1 0,15-142 0,-12-251-1525,-31 444-5341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7:00:47.567"/>
    </inkml:context>
    <inkml:brush xml:id="br0">
      <inkml:brushProperty name="width" value="0.05" units="cm"/>
      <inkml:brushProperty name="height" value="0.05" units="cm"/>
      <inkml:brushProperty name="color" value="#008C3A"/>
    </inkml:brush>
  </inkml:definitions>
  <inkml:trace contextRef="#ctx0" brushRef="#br0">0 1 24575,'1'13'0,"1"0"0,0 0 0,0 0 0,7 16 0,0 6 0,41 170 0,-16-75 0,-5 1 0,17 200 0,-46-328 0,0-1 0,0 1 0,1-1 0,-1 1 0,1-1 0,-1 0 0,1 1 0,0-1 0,0 0 0,0 1 0,0-1 0,1 0 0,-1 0 0,0 0 0,1 0 0,0 0 0,-1 0 0,1-1 0,0 1 0,0-1 0,0 1 0,0-1 0,0 1 0,0-1 0,0 0 0,1 0 0,-1 0 0,0 0 0,4 0 0,7 2 0,-1-2 0,1 0 0,-1 0 0,24-2 0,-8 0 0,478-7-1365,-440 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850208-70F9-4823-9327-F09024622F52}" type="datetimeFigureOut">
              <a:rPr lang="tr-TR" smtClean="0"/>
              <a:t>8.03.2022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049A74-26F3-4DCE-89B0-F727047AAE24}" type="slidenum">
              <a:rPr lang="tr-TR" smtClean="0"/>
              <a:t>‹#›</a:t>
            </a:fld>
            <a:endParaRPr lang="tr-TR"/>
          </a:p>
        </p:txBody>
      </p:sp>
    </p:spTree>
    <p:extLst>
      <p:ext uri="{BB962C8B-B14F-4D97-AF65-F5344CB8AC3E}">
        <p14:creationId xmlns:p14="http://schemas.microsoft.com/office/powerpoint/2010/main" val="3854386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SYN: Senkronize</a:t>
            </a:r>
          </a:p>
          <a:p>
            <a:r>
              <a:rPr lang="tr-TR" dirty="0"/>
              <a:t>ACK: </a:t>
            </a:r>
            <a:r>
              <a:rPr lang="tr-TR" dirty="0" err="1"/>
              <a:t>Acknowledge</a:t>
            </a:r>
            <a:endParaRPr lang="tr-TR" dirty="0"/>
          </a:p>
          <a:p>
            <a:r>
              <a:rPr lang="tr-TR" dirty="0"/>
              <a:t>FIN: Bitiş</a:t>
            </a:r>
          </a:p>
        </p:txBody>
      </p:sp>
      <p:sp>
        <p:nvSpPr>
          <p:cNvPr id="4" name="Slayt Numarası Yer Tutucusu 3"/>
          <p:cNvSpPr>
            <a:spLocks noGrp="1"/>
          </p:cNvSpPr>
          <p:nvPr>
            <p:ph type="sldNum" sz="quarter" idx="5"/>
          </p:nvPr>
        </p:nvSpPr>
        <p:spPr/>
        <p:txBody>
          <a:bodyPr/>
          <a:lstStyle/>
          <a:p>
            <a:fld id="{A4049A74-26F3-4DCE-89B0-F727047AAE24}" type="slidenum">
              <a:rPr lang="tr-TR" smtClean="0"/>
              <a:t>27</a:t>
            </a:fld>
            <a:endParaRPr lang="tr-TR"/>
          </a:p>
        </p:txBody>
      </p:sp>
    </p:spTree>
    <p:extLst>
      <p:ext uri="{BB962C8B-B14F-4D97-AF65-F5344CB8AC3E}">
        <p14:creationId xmlns:p14="http://schemas.microsoft.com/office/powerpoint/2010/main" val="2106751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116D2FE-FE8A-4753-8F4B-5E73387F1A74}"/>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125911EF-092C-44C5-AD0E-49925F8B68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556477D-8530-4726-9D12-7382444CA434}"/>
              </a:ext>
            </a:extLst>
          </p:cNvPr>
          <p:cNvSpPr>
            <a:spLocks noGrp="1"/>
          </p:cNvSpPr>
          <p:nvPr>
            <p:ph type="dt" sz="half" idx="10"/>
          </p:nvPr>
        </p:nvSpPr>
        <p:spPr/>
        <p:txBody>
          <a:bodyPr/>
          <a:lstStyle/>
          <a:p>
            <a:fld id="{5B0C86E8-E392-44DF-925E-2520B98A9A6D}" type="datetimeFigureOut">
              <a:rPr lang="tr-TR" smtClean="0"/>
              <a:t>8.03.2022</a:t>
            </a:fld>
            <a:endParaRPr lang="tr-TR"/>
          </a:p>
        </p:txBody>
      </p:sp>
      <p:sp>
        <p:nvSpPr>
          <p:cNvPr id="5" name="Alt Bilgi Yer Tutucusu 4">
            <a:extLst>
              <a:ext uri="{FF2B5EF4-FFF2-40B4-BE49-F238E27FC236}">
                <a16:creationId xmlns:a16="http://schemas.microsoft.com/office/drawing/2014/main" id="{167C9D6F-111D-440F-AD98-8CF631543383}"/>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94A1936-9A73-475F-9859-0C2FC0D417F9}"/>
              </a:ext>
            </a:extLst>
          </p:cNvPr>
          <p:cNvSpPr>
            <a:spLocks noGrp="1"/>
          </p:cNvSpPr>
          <p:nvPr>
            <p:ph type="sldNum" sz="quarter" idx="12"/>
          </p:nvPr>
        </p:nvSpPr>
        <p:spPr/>
        <p:txBody>
          <a:bodyPr/>
          <a:lstStyle/>
          <a:p>
            <a:fld id="{70E676A6-BEE4-41BD-872A-22BE98FF4162}" type="slidenum">
              <a:rPr lang="tr-TR" smtClean="0"/>
              <a:t>‹#›</a:t>
            </a:fld>
            <a:endParaRPr lang="tr-TR"/>
          </a:p>
        </p:txBody>
      </p:sp>
    </p:spTree>
    <p:extLst>
      <p:ext uri="{BB962C8B-B14F-4D97-AF65-F5344CB8AC3E}">
        <p14:creationId xmlns:p14="http://schemas.microsoft.com/office/powerpoint/2010/main" val="825912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950A46-995F-4889-B671-8D5F81FDED23}"/>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5B7A2A7D-37B0-4197-861A-40101E2DA073}"/>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93F0F760-AC0B-4692-8A69-732D738A637E}"/>
              </a:ext>
            </a:extLst>
          </p:cNvPr>
          <p:cNvSpPr>
            <a:spLocks noGrp="1"/>
          </p:cNvSpPr>
          <p:nvPr>
            <p:ph type="dt" sz="half" idx="10"/>
          </p:nvPr>
        </p:nvSpPr>
        <p:spPr/>
        <p:txBody>
          <a:bodyPr/>
          <a:lstStyle/>
          <a:p>
            <a:fld id="{5B0C86E8-E392-44DF-925E-2520B98A9A6D}" type="datetimeFigureOut">
              <a:rPr lang="tr-TR" smtClean="0"/>
              <a:t>8.03.2022</a:t>
            </a:fld>
            <a:endParaRPr lang="tr-TR"/>
          </a:p>
        </p:txBody>
      </p:sp>
      <p:sp>
        <p:nvSpPr>
          <p:cNvPr id="5" name="Alt Bilgi Yer Tutucusu 4">
            <a:extLst>
              <a:ext uri="{FF2B5EF4-FFF2-40B4-BE49-F238E27FC236}">
                <a16:creationId xmlns:a16="http://schemas.microsoft.com/office/drawing/2014/main" id="{028A93B5-F8F4-4E8C-A546-64A8713406C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9A4492A-F4C1-4745-85FC-D070DB5A3177}"/>
              </a:ext>
            </a:extLst>
          </p:cNvPr>
          <p:cNvSpPr>
            <a:spLocks noGrp="1"/>
          </p:cNvSpPr>
          <p:nvPr>
            <p:ph type="sldNum" sz="quarter" idx="12"/>
          </p:nvPr>
        </p:nvSpPr>
        <p:spPr/>
        <p:txBody>
          <a:bodyPr/>
          <a:lstStyle/>
          <a:p>
            <a:fld id="{70E676A6-BEE4-41BD-872A-22BE98FF4162}" type="slidenum">
              <a:rPr lang="tr-TR" smtClean="0"/>
              <a:t>‹#›</a:t>
            </a:fld>
            <a:endParaRPr lang="tr-TR"/>
          </a:p>
        </p:txBody>
      </p:sp>
    </p:spTree>
    <p:extLst>
      <p:ext uri="{BB962C8B-B14F-4D97-AF65-F5344CB8AC3E}">
        <p14:creationId xmlns:p14="http://schemas.microsoft.com/office/powerpoint/2010/main" val="3394101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DE55E3CD-3759-413A-834D-2AECDC932E56}"/>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65828F0A-1462-4EEF-8ED1-8AFDEF0A3F53}"/>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C3D71E8-8B99-4595-822D-15758632DC07}"/>
              </a:ext>
            </a:extLst>
          </p:cNvPr>
          <p:cNvSpPr>
            <a:spLocks noGrp="1"/>
          </p:cNvSpPr>
          <p:nvPr>
            <p:ph type="dt" sz="half" idx="10"/>
          </p:nvPr>
        </p:nvSpPr>
        <p:spPr/>
        <p:txBody>
          <a:bodyPr/>
          <a:lstStyle/>
          <a:p>
            <a:fld id="{5B0C86E8-E392-44DF-925E-2520B98A9A6D}" type="datetimeFigureOut">
              <a:rPr lang="tr-TR" smtClean="0"/>
              <a:t>8.03.2022</a:t>
            </a:fld>
            <a:endParaRPr lang="tr-TR"/>
          </a:p>
        </p:txBody>
      </p:sp>
      <p:sp>
        <p:nvSpPr>
          <p:cNvPr id="5" name="Alt Bilgi Yer Tutucusu 4">
            <a:extLst>
              <a:ext uri="{FF2B5EF4-FFF2-40B4-BE49-F238E27FC236}">
                <a16:creationId xmlns:a16="http://schemas.microsoft.com/office/drawing/2014/main" id="{4AC9F10A-8CDC-435C-ABF8-322A33DB0A53}"/>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CB73C8F-A2BB-44D6-9550-5603E8539C1F}"/>
              </a:ext>
            </a:extLst>
          </p:cNvPr>
          <p:cNvSpPr>
            <a:spLocks noGrp="1"/>
          </p:cNvSpPr>
          <p:nvPr>
            <p:ph type="sldNum" sz="quarter" idx="12"/>
          </p:nvPr>
        </p:nvSpPr>
        <p:spPr/>
        <p:txBody>
          <a:bodyPr/>
          <a:lstStyle/>
          <a:p>
            <a:fld id="{70E676A6-BEE4-41BD-872A-22BE98FF4162}" type="slidenum">
              <a:rPr lang="tr-TR" smtClean="0"/>
              <a:t>‹#›</a:t>
            </a:fld>
            <a:endParaRPr lang="tr-TR"/>
          </a:p>
        </p:txBody>
      </p:sp>
    </p:spTree>
    <p:extLst>
      <p:ext uri="{BB962C8B-B14F-4D97-AF65-F5344CB8AC3E}">
        <p14:creationId xmlns:p14="http://schemas.microsoft.com/office/powerpoint/2010/main" val="1887967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DEFC6DA-39F0-4AED-A94F-AFAE2947E0B5}"/>
              </a:ext>
            </a:extLst>
          </p:cNvPr>
          <p:cNvSpPr>
            <a:spLocks noGrp="1"/>
          </p:cNvSpPr>
          <p:nvPr>
            <p:ph type="title"/>
          </p:nvPr>
        </p:nvSpPr>
        <p:spPr/>
        <p:txBody>
          <a:bodyPr/>
          <a:lstStyle>
            <a:lvl1pPr>
              <a:defRPr>
                <a:solidFill>
                  <a:schemeClr val="bg1"/>
                </a:solidFill>
              </a:defRPr>
            </a:lvl1pPr>
          </a:lstStyle>
          <a:p>
            <a:r>
              <a:rPr lang="tr-TR" dirty="0"/>
              <a:t>Asıl başlık stilini düzenlemek için tıklayın</a:t>
            </a:r>
          </a:p>
        </p:txBody>
      </p:sp>
      <p:sp>
        <p:nvSpPr>
          <p:cNvPr id="3" name="İçerik Yer Tutucusu 2">
            <a:extLst>
              <a:ext uri="{FF2B5EF4-FFF2-40B4-BE49-F238E27FC236}">
                <a16:creationId xmlns:a16="http://schemas.microsoft.com/office/drawing/2014/main" id="{C838FC37-36A1-40F8-BB4D-FBC30AFE99A2}"/>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tr-TR" dirty="0"/>
              <a:t>Asıl metin stillerini düzenlemek için tıklayın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4" name="Veri Yer Tutucusu 3">
            <a:extLst>
              <a:ext uri="{FF2B5EF4-FFF2-40B4-BE49-F238E27FC236}">
                <a16:creationId xmlns:a16="http://schemas.microsoft.com/office/drawing/2014/main" id="{B53D5CE7-8A21-4E1F-8E7E-A7CE182D3B42}"/>
              </a:ext>
            </a:extLst>
          </p:cNvPr>
          <p:cNvSpPr>
            <a:spLocks noGrp="1"/>
          </p:cNvSpPr>
          <p:nvPr>
            <p:ph type="dt" sz="half" idx="10"/>
          </p:nvPr>
        </p:nvSpPr>
        <p:spPr/>
        <p:txBody>
          <a:bodyPr/>
          <a:lstStyle/>
          <a:p>
            <a:fld id="{5B0C86E8-E392-44DF-925E-2520B98A9A6D}" type="datetimeFigureOut">
              <a:rPr lang="tr-TR" smtClean="0"/>
              <a:t>8.03.2022</a:t>
            </a:fld>
            <a:endParaRPr lang="tr-TR"/>
          </a:p>
        </p:txBody>
      </p:sp>
      <p:sp>
        <p:nvSpPr>
          <p:cNvPr id="5" name="Alt Bilgi Yer Tutucusu 4">
            <a:extLst>
              <a:ext uri="{FF2B5EF4-FFF2-40B4-BE49-F238E27FC236}">
                <a16:creationId xmlns:a16="http://schemas.microsoft.com/office/drawing/2014/main" id="{B1BA2F0E-4069-4EE2-8CDA-D5B8E30DFA2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1FA65A1-1636-4373-9F4C-6BF146938991}"/>
              </a:ext>
            </a:extLst>
          </p:cNvPr>
          <p:cNvSpPr>
            <a:spLocks noGrp="1"/>
          </p:cNvSpPr>
          <p:nvPr>
            <p:ph type="sldNum" sz="quarter" idx="12"/>
          </p:nvPr>
        </p:nvSpPr>
        <p:spPr/>
        <p:txBody>
          <a:bodyPr/>
          <a:lstStyle/>
          <a:p>
            <a:fld id="{70E676A6-BEE4-41BD-872A-22BE98FF4162}" type="slidenum">
              <a:rPr lang="tr-TR" smtClean="0"/>
              <a:t>‹#›</a:t>
            </a:fld>
            <a:endParaRPr lang="tr-TR"/>
          </a:p>
        </p:txBody>
      </p:sp>
    </p:spTree>
    <p:extLst>
      <p:ext uri="{BB962C8B-B14F-4D97-AF65-F5344CB8AC3E}">
        <p14:creationId xmlns:p14="http://schemas.microsoft.com/office/powerpoint/2010/main" val="2885627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A75B51-BC9B-433A-A6F9-021621788D51}"/>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10C64BA1-8537-45D9-B868-A2873383A4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AA9EF0A0-BD6A-4D16-AEB9-10AC07716902}"/>
              </a:ext>
            </a:extLst>
          </p:cNvPr>
          <p:cNvSpPr>
            <a:spLocks noGrp="1"/>
          </p:cNvSpPr>
          <p:nvPr>
            <p:ph type="dt" sz="half" idx="10"/>
          </p:nvPr>
        </p:nvSpPr>
        <p:spPr/>
        <p:txBody>
          <a:bodyPr/>
          <a:lstStyle/>
          <a:p>
            <a:fld id="{5B0C86E8-E392-44DF-925E-2520B98A9A6D}" type="datetimeFigureOut">
              <a:rPr lang="tr-TR" smtClean="0"/>
              <a:t>8.03.2022</a:t>
            </a:fld>
            <a:endParaRPr lang="tr-TR"/>
          </a:p>
        </p:txBody>
      </p:sp>
      <p:sp>
        <p:nvSpPr>
          <p:cNvPr id="5" name="Alt Bilgi Yer Tutucusu 4">
            <a:extLst>
              <a:ext uri="{FF2B5EF4-FFF2-40B4-BE49-F238E27FC236}">
                <a16:creationId xmlns:a16="http://schemas.microsoft.com/office/drawing/2014/main" id="{D87B86E3-1308-454F-8C37-BCD0C7B2CD9B}"/>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B85598E-6619-41C1-96EE-5E316C6A9CD3}"/>
              </a:ext>
            </a:extLst>
          </p:cNvPr>
          <p:cNvSpPr>
            <a:spLocks noGrp="1"/>
          </p:cNvSpPr>
          <p:nvPr>
            <p:ph type="sldNum" sz="quarter" idx="12"/>
          </p:nvPr>
        </p:nvSpPr>
        <p:spPr/>
        <p:txBody>
          <a:bodyPr/>
          <a:lstStyle/>
          <a:p>
            <a:fld id="{70E676A6-BEE4-41BD-872A-22BE98FF4162}" type="slidenum">
              <a:rPr lang="tr-TR" smtClean="0"/>
              <a:t>‹#›</a:t>
            </a:fld>
            <a:endParaRPr lang="tr-TR"/>
          </a:p>
        </p:txBody>
      </p:sp>
    </p:spTree>
    <p:extLst>
      <p:ext uri="{BB962C8B-B14F-4D97-AF65-F5344CB8AC3E}">
        <p14:creationId xmlns:p14="http://schemas.microsoft.com/office/powerpoint/2010/main" val="1165909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038641E-3F52-46D5-A5F7-537B6644489C}"/>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C10F65ED-704A-4C40-9195-9AB2F47FAE40}"/>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6C24FD73-A204-4EC5-8E2C-659CAC8BE323}"/>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7D847A75-4FDF-457B-8AA2-17C983124879}"/>
              </a:ext>
            </a:extLst>
          </p:cNvPr>
          <p:cNvSpPr>
            <a:spLocks noGrp="1"/>
          </p:cNvSpPr>
          <p:nvPr>
            <p:ph type="dt" sz="half" idx="10"/>
          </p:nvPr>
        </p:nvSpPr>
        <p:spPr/>
        <p:txBody>
          <a:bodyPr/>
          <a:lstStyle/>
          <a:p>
            <a:fld id="{5B0C86E8-E392-44DF-925E-2520B98A9A6D}" type="datetimeFigureOut">
              <a:rPr lang="tr-TR" smtClean="0"/>
              <a:t>8.03.2022</a:t>
            </a:fld>
            <a:endParaRPr lang="tr-TR"/>
          </a:p>
        </p:txBody>
      </p:sp>
      <p:sp>
        <p:nvSpPr>
          <p:cNvPr id="6" name="Alt Bilgi Yer Tutucusu 5">
            <a:extLst>
              <a:ext uri="{FF2B5EF4-FFF2-40B4-BE49-F238E27FC236}">
                <a16:creationId xmlns:a16="http://schemas.microsoft.com/office/drawing/2014/main" id="{26C8C970-BCD3-4496-9BA5-DB32A9C66AF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D36274C-B55B-446B-A5AF-D52A1A47077A}"/>
              </a:ext>
            </a:extLst>
          </p:cNvPr>
          <p:cNvSpPr>
            <a:spLocks noGrp="1"/>
          </p:cNvSpPr>
          <p:nvPr>
            <p:ph type="sldNum" sz="quarter" idx="12"/>
          </p:nvPr>
        </p:nvSpPr>
        <p:spPr/>
        <p:txBody>
          <a:bodyPr/>
          <a:lstStyle/>
          <a:p>
            <a:fld id="{70E676A6-BEE4-41BD-872A-22BE98FF4162}" type="slidenum">
              <a:rPr lang="tr-TR" smtClean="0"/>
              <a:t>‹#›</a:t>
            </a:fld>
            <a:endParaRPr lang="tr-TR"/>
          </a:p>
        </p:txBody>
      </p:sp>
    </p:spTree>
    <p:extLst>
      <p:ext uri="{BB962C8B-B14F-4D97-AF65-F5344CB8AC3E}">
        <p14:creationId xmlns:p14="http://schemas.microsoft.com/office/powerpoint/2010/main" val="210587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B21597-D026-4599-B826-1A1F4F958E83}"/>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871D3598-D87D-4CB8-B3D0-8728841B83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949CF5D9-C544-47ED-9132-6EF66D3B199E}"/>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6D91E95F-3A4B-4FC6-8BEF-A8821E8D0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72A3C1F0-798A-40E0-A0F2-233E7E9F6423}"/>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8B2243F5-088D-4D83-9368-3D4861CA8568}"/>
              </a:ext>
            </a:extLst>
          </p:cNvPr>
          <p:cNvSpPr>
            <a:spLocks noGrp="1"/>
          </p:cNvSpPr>
          <p:nvPr>
            <p:ph type="dt" sz="half" idx="10"/>
          </p:nvPr>
        </p:nvSpPr>
        <p:spPr/>
        <p:txBody>
          <a:bodyPr/>
          <a:lstStyle/>
          <a:p>
            <a:fld id="{5B0C86E8-E392-44DF-925E-2520B98A9A6D}" type="datetimeFigureOut">
              <a:rPr lang="tr-TR" smtClean="0"/>
              <a:t>8.03.2022</a:t>
            </a:fld>
            <a:endParaRPr lang="tr-TR"/>
          </a:p>
        </p:txBody>
      </p:sp>
      <p:sp>
        <p:nvSpPr>
          <p:cNvPr id="8" name="Alt Bilgi Yer Tutucusu 7">
            <a:extLst>
              <a:ext uri="{FF2B5EF4-FFF2-40B4-BE49-F238E27FC236}">
                <a16:creationId xmlns:a16="http://schemas.microsoft.com/office/drawing/2014/main" id="{A15D997B-746F-49AD-97B3-26949D5042E1}"/>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FE4A0862-85B5-4C93-8CF7-66AE04C597CE}"/>
              </a:ext>
            </a:extLst>
          </p:cNvPr>
          <p:cNvSpPr>
            <a:spLocks noGrp="1"/>
          </p:cNvSpPr>
          <p:nvPr>
            <p:ph type="sldNum" sz="quarter" idx="12"/>
          </p:nvPr>
        </p:nvSpPr>
        <p:spPr/>
        <p:txBody>
          <a:bodyPr/>
          <a:lstStyle/>
          <a:p>
            <a:fld id="{70E676A6-BEE4-41BD-872A-22BE98FF4162}" type="slidenum">
              <a:rPr lang="tr-TR" smtClean="0"/>
              <a:t>‹#›</a:t>
            </a:fld>
            <a:endParaRPr lang="tr-TR"/>
          </a:p>
        </p:txBody>
      </p:sp>
    </p:spTree>
    <p:extLst>
      <p:ext uri="{BB962C8B-B14F-4D97-AF65-F5344CB8AC3E}">
        <p14:creationId xmlns:p14="http://schemas.microsoft.com/office/powerpoint/2010/main" val="1102129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F98C35E-612C-47F8-B895-EC269EC93961}"/>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BB5AF3F5-A18C-4191-BE4A-EA61A24F458F}"/>
              </a:ext>
            </a:extLst>
          </p:cNvPr>
          <p:cNvSpPr>
            <a:spLocks noGrp="1"/>
          </p:cNvSpPr>
          <p:nvPr>
            <p:ph type="dt" sz="half" idx="10"/>
          </p:nvPr>
        </p:nvSpPr>
        <p:spPr/>
        <p:txBody>
          <a:bodyPr/>
          <a:lstStyle/>
          <a:p>
            <a:fld id="{5B0C86E8-E392-44DF-925E-2520B98A9A6D}" type="datetimeFigureOut">
              <a:rPr lang="tr-TR" smtClean="0"/>
              <a:t>8.03.2022</a:t>
            </a:fld>
            <a:endParaRPr lang="tr-TR"/>
          </a:p>
        </p:txBody>
      </p:sp>
      <p:sp>
        <p:nvSpPr>
          <p:cNvPr id="4" name="Alt Bilgi Yer Tutucusu 3">
            <a:extLst>
              <a:ext uri="{FF2B5EF4-FFF2-40B4-BE49-F238E27FC236}">
                <a16:creationId xmlns:a16="http://schemas.microsoft.com/office/drawing/2014/main" id="{86E6A6C7-AE7B-42C6-BA17-D386D6D097DA}"/>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70F9D17C-10C8-49D8-8C3E-F021C5DD2795}"/>
              </a:ext>
            </a:extLst>
          </p:cNvPr>
          <p:cNvSpPr>
            <a:spLocks noGrp="1"/>
          </p:cNvSpPr>
          <p:nvPr>
            <p:ph type="sldNum" sz="quarter" idx="12"/>
          </p:nvPr>
        </p:nvSpPr>
        <p:spPr/>
        <p:txBody>
          <a:bodyPr/>
          <a:lstStyle/>
          <a:p>
            <a:fld id="{70E676A6-BEE4-41BD-872A-22BE98FF4162}" type="slidenum">
              <a:rPr lang="tr-TR" smtClean="0"/>
              <a:t>‹#›</a:t>
            </a:fld>
            <a:endParaRPr lang="tr-TR"/>
          </a:p>
        </p:txBody>
      </p:sp>
    </p:spTree>
    <p:extLst>
      <p:ext uri="{BB962C8B-B14F-4D97-AF65-F5344CB8AC3E}">
        <p14:creationId xmlns:p14="http://schemas.microsoft.com/office/powerpoint/2010/main" val="2966237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7627EBB0-FC5F-46D7-8ADE-C79239678624}"/>
              </a:ext>
            </a:extLst>
          </p:cNvPr>
          <p:cNvSpPr>
            <a:spLocks noGrp="1"/>
          </p:cNvSpPr>
          <p:nvPr>
            <p:ph type="dt" sz="half" idx="10"/>
          </p:nvPr>
        </p:nvSpPr>
        <p:spPr/>
        <p:txBody>
          <a:bodyPr/>
          <a:lstStyle/>
          <a:p>
            <a:fld id="{5B0C86E8-E392-44DF-925E-2520B98A9A6D}" type="datetimeFigureOut">
              <a:rPr lang="tr-TR" smtClean="0"/>
              <a:t>8.03.2022</a:t>
            </a:fld>
            <a:endParaRPr lang="tr-TR"/>
          </a:p>
        </p:txBody>
      </p:sp>
      <p:sp>
        <p:nvSpPr>
          <p:cNvPr id="3" name="Alt Bilgi Yer Tutucusu 2">
            <a:extLst>
              <a:ext uri="{FF2B5EF4-FFF2-40B4-BE49-F238E27FC236}">
                <a16:creationId xmlns:a16="http://schemas.microsoft.com/office/drawing/2014/main" id="{3A0F8760-BE26-4D31-BEF0-523AAEAA3847}"/>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1D9DA470-D611-4CC2-AD62-D67EAB6021B1}"/>
              </a:ext>
            </a:extLst>
          </p:cNvPr>
          <p:cNvSpPr>
            <a:spLocks noGrp="1"/>
          </p:cNvSpPr>
          <p:nvPr>
            <p:ph type="sldNum" sz="quarter" idx="12"/>
          </p:nvPr>
        </p:nvSpPr>
        <p:spPr/>
        <p:txBody>
          <a:bodyPr/>
          <a:lstStyle/>
          <a:p>
            <a:fld id="{70E676A6-BEE4-41BD-872A-22BE98FF4162}" type="slidenum">
              <a:rPr lang="tr-TR" smtClean="0"/>
              <a:t>‹#›</a:t>
            </a:fld>
            <a:endParaRPr lang="tr-TR"/>
          </a:p>
        </p:txBody>
      </p:sp>
    </p:spTree>
    <p:extLst>
      <p:ext uri="{BB962C8B-B14F-4D97-AF65-F5344CB8AC3E}">
        <p14:creationId xmlns:p14="http://schemas.microsoft.com/office/powerpoint/2010/main" val="2757084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0CE5A5-4503-4B42-A19C-8A7AEDDAE78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6209E746-F5D9-4554-B875-A750F9CDC6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6BAD9D0F-A3A8-4988-858B-A32F724F45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89E0D498-AC34-42D7-AB6D-D0FABA3E910C}"/>
              </a:ext>
            </a:extLst>
          </p:cNvPr>
          <p:cNvSpPr>
            <a:spLocks noGrp="1"/>
          </p:cNvSpPr>
          <p:nvPr>
            <p:ph type="dt" sz="half" idx="10"/>
          </p:nvPr>
        </p:nvSpPr>
        <p:spPr/>
        <p:txBody>
          <a:bodyPr/>
          <a:lstStyle/>
          <a:p>
            <a:fld id="{5B0C86E8-E392-44DF-925E-2520B98A9A6D}" type="datetimeFigureOut">
              <a:rPr lang="tr-TR" smtClean="0"/>
              <a:t>8.03.2022</a:t>
            </a:fld>
            <a:endParaRPr lang="tr-TR"/>
          </a:p>
        </p:txBody>
      </p:sp>
      <p:sp>
        <p:nvSpPr>
          <p:cNvPr id="6" name="Alt Bilgi Yer Tutucusu 5">
            <a:extLst>
              <a:ext uri="{FF2B5EF4-FFF2-40B4-BE49-F238E27FC236}">
                <a16:creationId xmlns:a16="http://schemas.microsoft.com/office/drawing/2014/main" id="{25E15C6D-A913-4A75-A01D-7F93590B2E06}"/>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2F5B8F1-98EE-49B3-9F32-F8767E142901}"/>
              </a:ext>
            </a:extLst>
          </p:cNvPr>
          <p:cNvSpPr>
            <a:spLocks noGrp="1"/>
          </p:cNvSpPr>
          <p:nvPr>
            <p:ph type="sldNum" sz="quarter" idx="12"/>
          </p:nvPr>
        </p:nvSpPr>
        <p:spPr/>
        <p:txBody>
          <a:bodyPr/>
          <a:lstStyle/>
          <a:p>
            <a:fld id="{70E676A6-BEE4-41BD-872A-22BE98FF4162}" type="slidenum">
              <a:rPr lang="tr-TR" smtClean="0"/>
              <a:t>‹#›</a:t>
            </a:fld>
            <a:endParaRPr lang="tr-TR"/>
          </a:p>
        </p:txBody>
      </p:sp>
    </p:spTree>
    <p:extLst>
      <p:ext uri="{BB962C8B-B14F-4D97-AF65-F5344CB8AC3E}">
        <p14:creationId xmlns:p14="http://schemas.microsoft.com/office/powerpoint/2010/main" val="706951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59BE65-F343-439C-BD31-26E0B6AFB0B3}"/>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62FFD0DF-E4B4-4657-BDA1-85FF013996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C898A5D8-70D9-432B-920B-E51D9CF459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E6EFC05-FDE4-44AF-BFEC-7FE970ACA63C}"/>
              </a:ext>
            </a:extLst>
          </p:cNvPr>
          <p:cNvSpPr>
            <a:spLocks noGrp="1"/>
          </p:cNvSpPr>
          <p:nvPr>
            <p:ph type="dt" sz="half" idx="10"/>
          </p:nvPr>
        </p:nvSpPr>
        <p:spPr/>
        <p:txBody>
          <a:bodyPr/>
          <a:lstStyle/>
          <a:p>
            <a:fld id="{5B0C86E8-E392-44DF-925E-2520B98A9A6D}" type="datetimeFigureOut">
              <a:rPr lang="tr-TR" smtClean="0"/>
              <a:t>8.03.2022</a:t>
            </a:fld>
            <a:endParaRPr lang="tr-TR"/>
          </a:p>
        </p:txBody>
      </p:sp>
      <p:sp>
        <p:nvSpPr>
          <p:cNvPr id="6" name="Alt Bilgi Yer Tutucusu 5">
            <a:extLst>
              <a:ext uri="{FF2B5EF4-FFF2-40B4-BE49-F238E27FC236}">
                <a16:creationId xmlns:a16="http://schemas.microsoft.com/office/drawing/2014/main" id="{49303909-93FC-4462-9883-47777DB9E7C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51FFA22-E580-4650-981A-C5347FEB0359}"/>
              </a:ext>
            </a:extLst>
          </p:cNvPr>
          <p:cNvSpPr>
            <a:spLocks noGrp="1"/>
          </p:cNvSpPr>
          <p:nvPr>
            <p:ph type="sldNum" sz="quarter" idx="12"/>
          </p:nvPr>
        </p:nvSpPr>
        <p:spPr/>
        <p:txBody>
          <a:bodyPr/>
          <a:lstStyle/>
          <a:p>
            <a:fld id="{70E676A6-BEE4-41BD-872A-22BE98FF4162}" type="slidenum">
              <a:rPr lang="tr-TR" smtClean="0"/>
              <a:t>‹#›</a:t>
            </a:fld>
            <a:endParaRPr lang="tr-TR"/>
          </a:p>
        </p:txBody>
      </p:sp>
    </p:spTree>
    <p:extLst>
      <p:ext uri="{BB962C8B-B14F-4D97-AF65-F5344CB8AC3E}">
        <p14:creationId xmlns:p14="http://schemas.microsoft.com/office/powerpoint/2010/main" val="3453415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900E1E2B-1AA9-456E-AE75-32070913F048}"/>
              </a:ext>
            </a:extLst>
          </p:cNvPr>
          <p:cNvPicPr>
            <a:picLocks noChangeAspect="1"/>
          </p:cNvPicPr>
          <p:nvPr userDrawn="1"/>
        </p:nvPicPr>
        <p:blipFill rotWithShape="1">
          <a:blip r:embed="rId13">
            <a:extLst>
              <a:ext uri="{BEBA8EAE-BF5A-486C-A8C5-ECC9F3942E4B}">
                <a14:imgProps xmlns:a14="http://schemas.microsoft.com/office/drawing/2010/main">
                  <a14:imgLayer r:embed="rId14">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Yer Tutucusu 1">
            <a:extLst>
              <a:ext uri="{FF2B5EF4-FFF2-40B4-BE49-F238E27FC236}">
                <a16:creationId xmlns:a16="http://schemas.microsoft.com/office/drawing/2014/main" id="{3800FBC4-255E-4E40-B9D0-3D186FCD18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3067122D-DFA4-4A70-AD24-BF84C882C1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EEA0481-1F3C-4731-B4ED-5DD493F24C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C86E8-E392-44DF-925E-2520B98A9A6D}" type="datetimeFigureOut">
              <a:rPr lang="tr-TR" smtClean="0"/>
              <a:t>8.03.2022</a:t>
            </a:fld>
            <a:endParaRPr lang="tr-TR"/>
          </a:p>
        </p:txBody>
      </p:sp>
      <p:sp>
        <p:nvSpPr>
          <p:cNvPr id="5" name="Alt Bilgi Yer Tutucusu 4">
            <a:extLst>
              <a:ext uri="{FF2B5EF4-FFF2-40B4-BE49-F238E27FC236}">
                <a16:creationId xmlns:a16="http://schemas.microsoft.com/office/drawing/2014/main" id="{6D9B7E88-E8D1-4382-8F8A-DC53FA6C34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0672AEFB-C757-4B71-A90B-53452DB4E5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E676A6-BEE4-41BD-872A-22BE98FF4162}" type="slidenum">
              <a:rPr lang="tr-TR" smtClean="0"/>
              <a:t>‹#›</a:t>
            </a:fld>
            <a:endParaRPr lang="tr-TR"/>
          </a:p>
        </p:txBody>
      </p:sp>
    </p:spTree>
    <p:extLst>
      <p:ext uri="{BB962C8B-B14F-4D97-AF65-F5344CB8AC3E}">
        <p14:creationId xmlns:p14="http://schemas.microsoft.com/office/powerpoint/2010/main" val="99611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customXml" Target="../ink/ink5.xml"/><Relationship Id="rId18" Type="http://schemas.openxmlformats.org/officeDocument/2006/relationships/image" Target="../media/image28.png"/><Relationship Id="rId26" Type="http://schemas.openxmlformats.org/officeDocument/2006/relationships/image" Target="../media/image32.png"/><Relationship Id="rId3" Type="http://schemas.microsoft.com/office/2007/relationships/hdphoto" Target="../media/hdphoto1.wdp"/><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25.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1.png"/><Relationship Id="rId16" Type="http://schemas.openxmlformats.org/officeDocument/2006/relationships/image" Target="../media/image27.png"/><Relationship Id="rId20" Type="http://schemas.openxmlformats.org/officeDocument/2006/relationships/image" Target="../media/image29.png"/><Relationship Id="rId29" Type="http://schemas.openxmlformats.org/officeDocument/2006/relationships/customXml" Target="../ink/ink13.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customXml" Target="../ink/ink4.xml"/><Relationship Id="rId24" Type="http://schemas.openxmlformats.org/officeDocument/2006/relationships/image" Target="../media/image31.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33.png"/><Relationship Id="rId10" Type="http://schemas.openxmlformats.org/officeDocument/2006/relationships/image" Target="../media/image24.png"/><Relationship Id="rId19" Type="http://schemas.openxmlformats.org/officeDocument/2006/relationships/customXml" Target="../ink/ink8.xml"/><Relationship Id="rId4" Type="http://schemas.openxmlformats.org/officeDocument/2006/relationships/image" Target="../media/image5.png"/><Relationship Id="rId9" Type="http://schemas.openxmlformats.org/officeDocument/2006/relationships/customXml" Target="../ink/ink3.xml"/><Relationship Id="rId14" Type="http://schemas.openxmlformats.org/officeDocument/2006/relationships/image" Target="../media/image26.png"/><Relationship Id="rId22" Type="http://schemas.openxmlformats.org/officeDocument/2006/relationships/image" Target="../media/image30.png"/><Relationship Id="rId27" Type="http://schemas.openxmlformats.org/officeDocument/2006/relationships/customXml" Target="../ink/ink12.xml"/><Relationship Id="rId30"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7.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customXml" Target="../ink/ink17.xml"/><Relationship Id="rId3" Type="http://schemas.microsoft.com/office/2007/relationships/hdphoto" Target="../media/hdphoto1.wdp"/><Relationship Id="rId7" Type="http://schemas.openxmlformats.org/officeDocument/2006/relationships/customXml" Target="../ink/ink1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5.xml"/><Relationship Id="rId5" Type="http://schemas.openxmlformats.org/officeDocument/2006/relationships/image" Target="../media/image38.png"/><Relationship Id="rId10" Type="http://schemas.openxmlformats.org/officeDocument/2006/relationships/image" Target="../media/image39.png"/><Relationship Id="rId4" Type="http://schemas.openxmlformats.org/officeDocument/2006/relationships/customXml" Target="../ink/ink14.xml"/><Relationship Id="rId9" Type="http://schemas.openxmlformats.org/officeDocument/2006/relationships/customXml" Target="../ink/ink18.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hdphoto" Target="../media/hdphoto1.wdp"/><Relationship Id="rId7" Type="http://schemas.openxmlformats.org/officeDocument/2006/relationships/customXml" Target="../ink/ink2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0.xml"/><Relationship Id="rId11" Type="http://schemas.openxmlformats.org/officeDocument/2006/relationships/customXml" Target="../ink/ink23.xml"/><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customXml" Target="../ink/ink19.xml"/><Relationship Id="rId9" Type="http://schemas.openxmlformats.org/officeDocument/2006/relationships/customXml" Target="../ink/ink22.xml"/></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hdphoto" Target="../media/hdphoto1.wdp"/><Relationship Id="rId7" Type="http://schemas.openxmlformats.org/officeDocument/2006/relationships/customXml" Target="../ink/ink2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customXml" Target="../ink/ink24.xml"/><Relationship Id="rId10" Type="http://schemas.openxmlformats.org/officeDocument/2006/relationships/image" Target="../media/image45.png"/><Relationship Id="rId4" Type="http://schemas.openxmlformats.org/officeDocument/2006/relationships/image" Target="../media/image41.png"/><Relationship Id="rId9" Type="http://schemas.openxmlformats.org/officeDocument/2006/relationships/customXml" Target="../ink/ink26.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egitim-ortam.emreoksum.com.tr/"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AEA45AD4-51DF-4DD4-9826-7BEE43859F8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1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Başlık 1">
            <a:extLst>
              <a:ext uri="{FF2B5EF4-FFF2-40B4-BE49-F238E27FC236}">
                <a16:creationId xmlns:a16="http://schemas.microsoft.com/office/drawing/2014/main" id="{748A4984-CE1E-4A50-BD1A-F0B043AA6249}"/>
              </a:ext>
            </a:extLst>
          </p:cNvPr>
          <p:cNvSpPr>
            <a:spLocks noGrp="1"/>
          </p:cNvSpPr>
          <p:nvPr>
            <p:ph type="ctrTitle"/>
          </p:nvPr>
        </p:nvSpPr>
        <p:spPr>
          <a:xfrm>
            <a:off x="8022021" y="3231931"/>
            <a:ext cx="3852041" cy="1834056"/>
          </a:xfrm>
        </p:spPr>
        <p:txBody>
          <a:bodyPr>
            <a:normAutofit/>
          </a:bodyPr>
          <a:lstStyle/>
          <a:p>
            <a:r>
              <a:rPr lang="tr-TR" sz="4000"/>
              <a:t>Siber Güvenlik Kampı</a:t>
            </a:r>
            <a:br>
              <a:rPr lang="tr-TR" sz="4000"/>
            </a:br>
            <a:r>
              <a:rPr lang="tr-TR" sz="4000"/>
              <a:t>Network</a:t>
            </a:r>
          </a:p>
        </p:txBody>
      </p:sp>
      <p:sp>
        <p:nvSpPr>
          <p:cNvPr id="3" name="Alt Başlık 2">
            <a:extLst>
              <a:ext uri="{FF2B5EF4-FFF2-40B4-BE49-F238E27FC236}">
                <a16:creationId xmlns:a16="http://schemas.microsoft.com/office/drawing/2014/main" id="{E3F8FB70-15D4-40B9-97BC-911DE39AE0EA}"/>
              </a:ext>
            </a:extLst>
          </p:cNvPr>
          <p:cNvSpPr>
            <a:spLocks noGrp="1"/>
          </p:cNvSpPr>
          <p:nvPr>
            <p:ph type="subTitle" idx="1"/>
          </p:nvPr>
        </p:nvSpPr>
        <p:spPr>
          <a:xfrm>
            <a:off x="7782910" y="5242675"/>
            <a:ext cx="4330262" cy="683284"/>
          </a:xfrm>
        </p:spPr>
        <p:txBody>
          <a:bodyPr>
            <a:normAutofit fontScale="85000" lnSpcReduction="10000"/>
          </a:bodyPr>
          <a:lstStyle/>
          <a:p>
            <a:r>
              <a:rPr lang="tr-TR" sz="2000" dirty="0"/>
              <a:t>Emrecan ÖKSÜM tarafından, Siber Güvenlik Kampı – 2. Hafta katılımcıları için hazırlanmıştır.</a:t>
            </a:r>
          </a:p>
        </p:txBody>
      </p:sp>
      <p:cxnSp>
        <p:nvCxnSpPr>
          <p:cNvPr id="15"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017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95C23CB9-A801-43DC-9F2D-88C895C525B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18313700-9F47-429C-8263-4D449976C478}"/>
              </a:ext>
            </a:extLst>
          </p:cNvPr>
          <p:cNvSpPr>
            <a:spLocks noGrp="1"/>
          </p:cNvSpPr>
          <p:nvPr>
            <p:ph type="title"/>
          </p:nvPr>
        </p:nvSpPr>
        <p:spPr/>
        <p:txBody>
          <a:bodyPr/>
          <a:lstStyle/>
          <a:p>
            <a:endParaRPr lang="tr-TR" dirty="0"/>
          </a:p>
        </p:txBody>
      </p:sp>
      <p:pic>
        <p:nvPicPr>
          <p:cNvPr id="5" name="İçerik Yer Tutucusu 4">
            <a:extLst>
              <a:ext uri="{FF2B5EF4-FFF2-40B4-BE49-F238E27FC236}">
                <a16:creationId xmlns:a16="http://schemas.microsoft.com/office/drawing/2014/main" id="{9FEEAB1C-F860-401D-8FFA-2BAC5CC4A9A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51499" y="644428"/>
            <a:ext cx="9089001" cy="4847467"/>
          </a:xfrm>
        </p:spPr>
      </p:pic>
      <p:sp>
        <p:nvSpPr>
          <p:cNvPr id="7" name="Metin kutusu 6">
            <a:extLst>
              <a:ext uri="{FF2B5EF4-FFF2-40B4-BE49-F238E27FC236}">
                <a16:creationId xmlns:a16="http://schemas.microsoft.com/office/drawing/2014/main" id="{96F9E409-C686-40B6-B0DF-46D907F37837}"/>
              </a:ext>
            </a:extLst>
          </p:cNvPr>
          <p:cNvSpPr txBox="1"/>
          <p:nvPr/>
        </p:nvSpPr>
        <p:spPr>
          <a:xfrm>
            <a:off x="1558212" y="5803641"/>
            <a:ext cx="9097347" cy="369332"/>
          </a:xfrm>
          <a:prstGeom prst="rect">
            <a:avLst/>
          </a:prstGeom>
          <a:noFill/>
        </p:spPr>
        <p:txBody>
          <a:bodyPr wrap="square" rtlCol="0">
            <a:spAutoFit/>
          </a:bodyPr>
          <a:lstStyle/>
          <a:p>
            <a:pPr algn="ctr"/>
            <a:r>
              <a:rPr lang="tr-TR" dirty="0">
                <a:solidFill>
                  <a:schemeClr val="bg1"/>
                </a:solidFill>
              </a:rPr>
              <a:t>https://www.speedtest.net/result/c/1574fe9a-08ad-40be-bf47-dbab93872ca3</a:t>
            </a:r>
          </a:p>
        </p:txBody>
      </p:sp>
    </p:spTree>
    <p:extLst>
      <p:ext uri="{BB962C8B-B14F-4D97-AF65-F5344CB8AC3E}">
        <p14:creationId xmlns:p14="http://schemas.microsoft.com/office/powerpoint/2010/main" val="126166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6E3DE49-4813-463B-9268-94F7034C511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44D13F66-1BB1-4FFB-AE7A-D467A6F153D0}"/>
              </a:ext>
            </a:extLst>
          </p:cNvPr>
          <p:cNvSpPr>
            <a:spLocks noGrp="1"/>
          </p:cNvSpPr>
          <p:nvPr>
            <p:ph type="title"/>
          </p:nvPr>
        </p:nvSpPr>
        <p:spPr/>
        <p:txBody>
          <a:bodyPr/>
          <a:lstStyle/>
          <a:p>
            <a:r>
              <a:rPr lang="tr-TR" dirty="0">
                <a:solidFill>
                  <a:schemeClr val="bg1"/>
                </a:solidFill>
              </a:rPr>
              <a:t>Haberleşme Teknolojileri</a:t>
            </a:r>
          </a:p>
        </p:txBody>
      </p:sp>
      <p:sp>
        <p:nvSpPr>
          <p:cNvPr id="3" name="İçerik Yer Tutucusu 2">
            <a:extLst>
              <a:ext uri="{FF2B5EF4-FFF2-40B4-BE49-F238E27FC236}">
                <a16:creationId xmlns:a16="http://schemas.microsoft.com/office/drawing/2014/main" id="{9B93BF1C-F2EE-440B-BD53-ACF0C1269C48}"/>
              </a:ext>
            </a:extLst>
          </p:cNvPr>
          <p:cNvSpPr>
            <a:spLocks noGrp="1"/>
          </p:cNvSpPr>
          <p:nvPr>
            <p:ph idx="1"/>
          </p:nvPr>
        </p:nvSpPr>
        <p:spPr>
          <a:xfrm>
            <a:off x="838200" y="603849"/>
            <a:ext cx="10515600" cy="5573114"/>
          </a:xfrm>
        </p:spPr>
        <p:txBody>
          <a:bodyPr anchor="ctr"/>
          <a:lstStyle/>
          <a:p>
            <a:pPr marL="514350" indent="-514350">
              <a:buFont typeface="+mj-lt"/>
              <a:buAutoNum type="arabicPeriod"/>
            </a:pPr>
            <a:r>
              <a:rPr lang="tr-TR" dirty="0">
                <a:solidFill>
                  <a:schemeClr val="bg1"/>
                </a:solidFill>
              </a:rPr>
              <a:t>Devre Anahtarlama </a:t>
            </a:r>
            <a:r>
              <a:rPr lang="tr-TR" b="1" dirty="0">
                <a:solidFill>
                  <a:schemeClr val="bg1"/>
                </a:solidFill>
              </a:rPr>
              <a:t>(Telgraf, Eski karasal telefon hatları)</a:t>
            </a:r>
          </a:p>
          <a:p>
            <a:pPr marL="514350" indent="-514350">
              <a:buFont typeface="+mj-lt"/>
              <a:buAutoNum type="arabicPeriod"/>
            </a:pPr>
            <a:r>
              <a:rPr lang="tr-TR" u="sng" dirty="0">
                <a:solidFill>
                  <a:schemeClr val="bg1"/>
                </a:solidFill>
              </a:rPr>
              <a:t>Paket Anahtarlama </a:t>
            </a:r>
            <a:r>
              <a:rPr lang="tr-TR" b="1" u="sng" dirty="0">
                <a:solidFill>
                  <a:schemeClr val="bg1"/>
                </a:solidFill>
              </a:rPr>
              <a:t>(İnternet, GSM)</a:t>
            </a:r>
          </a:p>
        </p:txBody>
      </p:sp>
    </p:spTree>
    <p:extLst>
      <p:ext uri="{BB962C8B-B14F-4D97-AF65-F5344CB8AC3E}">
        <p14:creationId xmlns:p14="http://schemas.microsoft.com/office/powerpoint/2010/main" val="717975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C12DF43-CF20-4D81-A3D3-A51B0455011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pic>
        <p:nvPicPr>
          <p:cNvPr id="6" name="İçerik Yer Tutucusu 5">
            <a:extLst>
              <a:ext uri="{FF2B5EF4-FFF2-40B4-BE49-F238E27FC236}">
                <a16:creationId xmlns:a16="http://schemas.microsoft.com/office/drawing/2014/main" id="{8E493936-71BB-4642-8847-4FD22528970F}"/>
              </a:ext>
            </a:extLst>
          </p:cNvPr>
          <p:cNvPicPr>
            <a:picLocks noGrp="1" noChangeAspect="1"/>
          </p:cNvPicPr>
          <p:nvPr>
            <p:ph idx="1"/>
          </p:nvPr>
        </p:nvPicPr>
        <p:blipFill>
          <a:blip r:embed="rId4"/>
          <a:stretch>
            <a:fillRect/>
          </a:stretch>
        </p:blipFill>
        <p:spPr>
          <a:xfrm>
            <a:off x="1135206" y="570627"/>
            <a:ext cx="9921587" cy="5716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Metin kutusu 6">
            <a:extLst>
              <a:ext uri="{FF2B5EF4-FFF2-40B4-BE49-F238E27FC236}">
                <a16:creationId xmlns:a16="http://schemas.microsoft.com/office/drawing/2014/main" id="{01EE17A9-EF0E-479A-B6E7-17479443F82C}"/>
              </a:ext>
            </a:extLst>
          </p:cNvPr>
          <p:cNvSpPr txBox="1"/>
          <p:nvPr/>
        </p:nvSpPr>
        <p:spPr>
          <a:xfrm>
            <a:off x="5635690" y="924459"/>
            <a:ext cx="2407298" cy="382556"/>
          </a:xfrm>
          <a:prstGeom prst="rect">
            <a:avLst/>
          </a:prstGeom>
          <a:noFill/>
        </p:spPr>
        <p:txBody>
          <a:bodyPr wrap="square" rtlCol="0">
            <a:spAutoFit/>
          </a:bodyPr>
          <a:lstStyle/>
          <a:p>
            <a:r>
              <a:rPr lang="tr-TR" dirty="0"/>
              <a:t>İnternet</a:t>
            </a:r>
          </a:p>
        </p:txBody>
      </p:sp>
      <p:sp>
        <p:nvSpPr>
          <p:cNvPr id="8" name="Metin kutusu 7">
            <a:extLst>
              <a:ext uri="{FF2B5EF4-FFF2-40B4-BE49-F238E27FC236}">
                <a16:creationId xmlns:a16="http://schemas.microsoft.com/office/drawing/2014/main" id="{0BE41404-AFC8-4DAE-B5B0-2B034DBA2C36}"/>
              </a:ext>
            </a:extLst>
          </p:cNvPr>
          <p:cNvSpPr txBox="1"/>
          <p:nvPr/>
        </p:nvSpPr>
        <p:spPr>
          <a:xfrm>
            <a:off x="2230016" y="5803641"/>
            <a:ext cx="7731968" cy="369332"/>
          </a:xfrm>
          <a:prstGeom prst="rect">
            <a:avLst/>
          </a:prstGeom>
          <a:noFill/>
        </p:spPr>
        <p:txBody>
          <a:bodyPr wrap="square" rtlCol="0">
            <a:spAutoFit/>
          </a:bodyPr>
          <a:lstStyle/>
          <a:p>
            <a:r>
              <a:rPr lang="tr-TR" dirty="0"/>
              <a:t>     A		       B			             C		             D</a:t>
            </a:r>
          </a:p>
        </p:txBody>
      </p:sp>
    </p:spTree>
    <p:extLst>
      <p:ext uri="{BB962C8B-B14F-4D97-AF65-F5344CB8AC3E}">
        <p14:creationId xmlns:p14="http://schemas.microsoft.com/office/powerpoint/2010/main" val="3691851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F0F22DE-74BE-4CB6-B967-5BC5F16A3F1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5016A313-8830-4BC2-AF2B-54A67E60D6AC}"/>
              </a:ext>
            </a:extLst>
          </p:cNvPr>
          <p:cNvSpPr>
            <a:spLocks noGrp="1"/>
          </p:cNvSpPr>
          <p:nvPr>
            <p:ph type="title"/>
          </p:nvPr>
        </p:nvSpPr>
        <p:spPr>
          <a:xfrm rot="16200000">
            <a:off x="-4595018" y="937418"/>
            <a:ext cx="10515600" cy="1325563"/>
          </a:xfrm>
        </p:spPr>
        <p:txBody>
          <a:bodyPr/>
          <a:lstStyle/>
          <a:p>
            <a:r>
              <a:rPr lang="tr-TR" b="1" dirty="0"/>
              <a:t>OSI Katmanları</a:t>
            </a:r>
          </a:p>
        </p:txBody>
      </p:sp>
      <p:pic>
        <p:nvPicPr>
          <p:cNvPr id="6" name="İçerik Yer Tutucusu 5">
            <a:extLst>
              <a:ext uri="{FF2B5EF4-FFF2-40B4-BE49-F238E27FC236}">
                <a16:creationId xmlns:a16="http://schemas.microsoft.com/office/drawing/2014/main" id="{6F791218-DF77-45F1-A5F1-A9E5CC64705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00784" y="0"/>
            <a:ext cx="8790432" cy="685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7948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F161BD7-95F3-4DAD-92CD-07F930C5C31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630E7672-FF06-4A6D-A7B3-F6C267BA42E6}"/>
              </a:ext>
            </a:extLst>
          </p:cNvPr>
          <p:cNvSpPr>
            <a:spLocks noGrp="1"/>
          </p:cNvSpPr>
          <p:nvPr>
            <p:ph type="title"/>
          </p:nvPr>
        </p:nvSpPr>
        <p:spPr/>
        <p:txBody>
          <a:bodyPr/>
          <a:lstStyle/>
          <a:p>
            <a:r>
              <a:rPr lang="tr-TR" dirty="0"/>
              <a:t>Network Cihazları</a:t>
            </a:r>
          </a:p>
        </p:txBody>
      </p:sp>
      <p:pic>
        <p:nvPicPr>
          <p:cNvPr id="6" name="İçerik Yer Tutucusu 5" descr="metin, devre, elektronik eşyalar içeren bir resim&#10;&#10;Açıklama otomatik olarak oluşturuldu">
            <a:extLst>
              <a:ext uri="{FF2B5EF4-FFF2-40B4-BE49-F238E27FC236}">
                <a16:creationId xmlns:a16="http://schemas.microsoft.com/office/drawing/2014/main" id="{387F8B6E-14F4-40FA-BE53-8E8A57D1913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7223" y="1690688"/>
            <a:ext cx="5801784"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Resim 7" descr="metin, elektronik eşyalar içeren bir resim&#10;&#10;Açıklama otomatik olarak oluşturuldu">
            <a:extLst>
              <a:ext uri="{FF2B5EF4-FFF2-40B4-BE49-F238E27FC236}">
                <a16:creationId xmlns:a16="http://schemas.microsoft.com/office/drawing/2014/main" id="{AA9976D1-2B40-4944-9A93-CDDDB5C56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2995" y="1690688"/>
            <a:ext cx="5794532"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Metin kutusu 8">
            <a:extLst>
              <a:ext uri="{FF2B5EF4-FFF2-40B4-BE49-F238E27FC236}">
                <a16:creationId xmlns:a16="http://schemas.microsoft.com/office/drawing/2014/main" id="{0451E11E-25BF-4085-97E5-63BCBD7DD5E2}"/>
              </a:ext>
            </a:extLst>
          </p:cNvPr>
          <p:cNvSpPr txBox="1"/>
          <p:nvPr/>
        </p:nvSpPr>
        <p:spPr>
          <a:xfrm>
            <a:off x="838200" y="6167535"/>
            <a:ext cx="4666861" cy="369332"/>
          </a:xfrm>
          <a:prstGeom prst="rect">
            <a:avLst/>
          </a:prstGeom>
          <a:noFill/>
        </p:spPr>
        <p:txBody>
          <a:bodyPr wrap="square" rtlCol="0">
            <a:spAutoFit/>
          </a:bodyPr>
          <a:lstStyle/>
          <a:p>
            <a:pPr algn="ctr"/>
            <a:r>
              <a:rPr lang="tr-TR" dirty="0">
                <a:solidFill>
                  <a:schemeClr val="bg1"/>
                </a:solidFill>
              </a:rPr>
              <a:t>Switch </a:t>
            </a:r>
            <a:r>
              <a:rPr lang="tr-TR" b="1" i="1" dirty="0">
                <a:solidFill>
                  <a:schemeClr val="bg1"/>
                </a:solidFill>
              </a:rPr>
              <a:t>(KATMAN 2)</a:t>
            </a:r>
          </a:p>
        </p:txBody>
      </p:sp>
      <p:sp>
        <p:nvSpPr>
          <p:cNvPr id="10" name="Metin kutusu 9">
            <a:extLst>
              <a:ext uri="{FF2B5EF4-FFF2-40B4-BE49-F238E27FC236}">
                <a16:creationId xmlns:a16="http://schemas.microsoft.com/office/drawing/2014/main" id="{F5114A98-BE23-421B-B0DF-E7E1A52C46AF}"/>
              </a:ext>
            </a:extLst>
          </p:cNvPr>
          <p:cNvSpPr txBox="1"/>
          <p:nvPr/>
        </p:nvSpPr>
        <p:spPr>
          <a:xfrm>
            <a:off x="6716830" y="6167535"/>
            <a:ext cx="4666861" cy="369332"/>
          </a:xfrm>
          <a:prstGeom prst="rect">
            <a:avLst/>
          </a:prstGeom>
          <a:noFill/>
        </p:spPr>
        <p:txBody>
          <a:bodyPr wrap="square" rtlCol="0">
            <a:spAutoFit/>
          </a:bodyPr>
          <a:lstStyle/>
          <a:p>
            <a:pPr algn="ctr"/>
            <a:r>
              <a:rPr lang="tr-TR" dirty="0" err="1">
                <a:solidFill>
                  <a:schemeClr val="bg1"/>
                </a:solidFill>
              </a:rPr>
              <a:t>Router</a:t>
            </a:r>
            <a:r>
              <a:rPr lang="tr-TR" dirty="0">
                <a:solidFill>
                  <a:schemeClr val="bg1"/>
                </a:solidFill>
              </a:rPr>
              <a:t> </a:t>
            </a:r>
            <a:r>
              <a:rPr lang="tr-TR" b="1" i="1" dirty="0">
                <a:solidFill>
                  <a:schemeClr val="bg1"/>
                </a:solidFill>
              </a:rPr>
              <a:t>(KATMAN 3)</a:t>
            </a:r>
          </a:p>
        </p:txBody>
      </p:sp>
    </p:spTree>
    <p:extLst>
      <p:ext uri="{BB962C8B-B14F-4D97-AF65-F5344CB8AC3E}">
        <p14:creationId xmlns:p14="http://schemas.microsoft.com/office/powerpoint/2010/main" val="2808898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B62EEEB-0AB3-4316-B045-620DBA40FAC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pic>
        <p:nvPicPr>
          <p:cNvPr id="6" name="İçerik Yer Tutucusu 5">
            <a:extLst>
              <a:ext uri="{FF2B5EF4-FFF2-40B4-BE49-F238E27FC236}">
                <a16:creationId xmlns:a16="http://schemas.microsoft.com/office/drawing/2014/main" id="{758DCA0F-9676-4C67-AE1C-C4AB50767F5B}"/>
              </a:ext>
            </a:extLst>
          </p:cNvPr>
          <p:cNvPicPr>
            <a:picLocks noGrp="1" noChangeAspect="1"/>
          </p:cNvPicPr>
          <p:nvPr>
            <p:ph idx="1"/>
          </p:nvPr>
        </p:nvPicPr>
        <p:blipFill>
          <a:blip r:embed="rId4"/>
          <a:stretch>
            <a:fillRect/>
          </a:stretch>
        </p:blipFill>
        <p:spPr>
          <a:xfrm>
            <a:off x="2128452" y="603250"/>
            <a:ext cx="7935095" cy="55737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83854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668D526-2FEC-4F60-AA8B-E62A5FAE316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7EC63DC5-40D3-443A-88AE-7D10F7041D47}"/>
              </a:ext>
            </a:extLst>
          </p:cNvPr>
          <p:cNvSpPr>
            <a:spLocks noGrp="1"/>
          </p:cNvSpPr>
          <p:nvPr>
            <p:ph type="title"/>
          </p:nvPr>
        </p:nvSpPr>
        <p:spPr/>
        <p:txBody>
          <a:bodyPr/>
          <a:lstStyle/>
          <a:p>
            <a:r>
              <a:rPr lang="tr-TR" dirty="0"/>
              <a:t>IP Adresleri Nedir?</a:t>
            </a:r>
          </a:p>
        </p:txBody>
      </p:sp>
      <p:pic>
        <p:nvPicPr>
          <p:cNvPr id="6" name="İçerik Yer Tutucusu 5">
            <a:extLst>
              <a:ext uri="{FF2B5EF4-FFF2-40B4-BE49-F238E27FC236}">
                <a16:creationId xmlns:a16="http://schemas.microsoft.com/office/drawing/2014/main" id="{9B606FFC-2F97-46BB-80EE-2D7A0E2F799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887852"/>
            <a:ext cx="10515600" cy="38045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32545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AB9B7C5-7168-4618-843B-04E66885B00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15DD8935-DEF3-4C2A-BB6C-9A94239BC0FE}"/>
              </a:ext>
            </a:extLst>
          </p:cNvPr>
          <p:cNvSpPr>
            <a:spLocks noGrp="1"/>
          </p:cNvSpPr>
          <p:nvPr>
            <p:ph type="title"/>
          </p:nvPr>
        </p:nvSpPr>
        <p:spPr/>
        <p:txBody>
          <a:bodyPr/>
          <a:lstStyle/>
          <a:p>
            <a:r>
              <a:rPr lang="tr-TR" dirty="0"/>
              <a:t>Özel IP Adresleri</a:t>
            </a:r>
          </a:p>
        </p:txBody>
      </p:sp>
      <p:pic>
        <p:nvPicPr>
          <p:cNvPr id="1026" name="Picture 2" descr="IP Address Classes - Networkel">
            <a:extLst>
              <a:ext uri="{FF2B5EF4-FFF2-40B4-BE49-F238E27FC236}">
                <a16:creationId xmlns:a16="http://schemas.microsoft.com/office/drawing/2014/main" id="{0B63A7C7-819F-42AD-82D4-1228B279559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144195" y="2055803"/>
            <a:ext cx="9903609" cy="2829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17526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9E9176E-610B-41FA-9C39-C00E0B7A8AF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DA9F4965-DB74-4316-B297-BCB464C6B80B}"/>
              </a:ext>
            </a:extLst>
          </p:cNvPr>
          <p:cNvSpPr>
            <a:spLocks noGrp="1"/>
          </p:cNvSpPr>
          <p:nvPr>
            <p:ph type="title"/>
          </p:nvPr>
        </p:nvSpPr>
        <p:spPr/>
        <p:txBody>
          <a:bodyPr/>
          <a:lstStyle/>
          <a:p>
            <a:r>
              <a:rPr lang="tr-TR" dirty="0"/>
              <a:t>NAT Nedir? </a:t>
            </a:r>
            <a:r>
              <a:rPr lang="tr-TR" sz="3200" b="1" i="1" dirty="0"/>
              <a:t>(Network </a:t>
            </a:r>
            <a:r>
              <a:rPr lang="tr-TR" sz="3200" b="1" i="1" dirty="0" err="1"/>
              <a:t>Address</a:t>
            </a:r>
            <a:r>
              <a:rPr lang="tr-TR" sz="3200" b="1" i="1" dirty="0"/>
              <a:t> </a:t>
            </a:r>
            <a:r>
              <a:rPr lang="tr-TR" sz="3200" b="1" i="1" dirty="0" err="1"/>
              <a:t>Translation</a:t>
            </a:r>
            <a:r>
              <a:rPr lang="tr-TR" sz="3200" b="1" i="1" dirty="0"/>
              <a:t>)</a:t>
            </a:r>
          </a:p>
        </p:txBody>
      </p:sp>
      <p:pic>
        <p:nvPicPr>
          <p:cNvPr id="10" name="İçerik Yer Tutucusu 9">
            <a:extLst>
              <a:ext uri="{FF2B5EF4-FFF2-40B4-BE49-F238E27FC236}">
                <a16:creationId xmlns:a16="http://schemas.microsoft.com/office/drawing/2014/main" id="{71B41116-BB91-4487-AD8F-EE719D4BE3A6}"/>
              </a:ext>
            </a:extLst>
          </p:cNvPr>
          <p:cNvPicPr>
            <a:picLocks noGrp="1" noChangeAspect="1"/>
          </p:cNvPicPr>
          <p:nvPr>
            <p:ph idx="1"/>
          </p:nvPr>
        </p:nvPicPr>
        <p:blipFill>
          <a:blip r:embed="rId4"/>
          <a:stretch>
            <a:fillRect/>
          </a:stretch>
        </p:blipFill>
        <p:spPr>
          <a:xfrm>
            <a:off x="2341778" y="1535145"/>
            <a:ext cx="7508445" cy="49577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2387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D5BAC92-4424-44A9-B038-A7142BFACD4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43B2D6AC-2622-49C7-A399-45B13EC6F562}"/>
              </a:ext>
            </a:extLst>
          </p:cNvPr>
          <p:cNvSpPr>
            <a:spLocks noGrp="1"/>
          </p:cNvSpPr>
          <p:nvPr>
            <p:ph type="title"/>
          </p:nvPr>
        </p:nvSpPr>
        <p:spPr/>
        <p:txBody>
          <a:bodyPr/>
          <a:lstStyle/>
          <a:p>
            <a:r>
              <a:rPr lang="tr-TR" dirty="0"/>
              <a:t>MAC </a:t>
            </a:r>
            <a:r>
              <a:rPr lang="tr-TR" dirty="0" err="1"/>
              <a:t>Address</a:t>
            </a:r>
            <a:r>
              <a:rPr lang="tr-TR" dirty="0"/>
              <a:t> Nedir?</a:t>
            </a:r>
          </a:p>
        </p:txBody>
      </p:sp>
      <p:pic>
        <p:nvPicPr>
          <p:cNvPr id="6" name="İçerik Yer Tutucusu 5">
            <a:extLst>
              <a:ext uri="{FF2B5EF4-FFF2-40B4-BE49-F238E27FC236}">
                <a16:creationId xmlns:a16="http://schemas.microsoft.com/office/drawing/2014/main" id="{7E367AC9-5645-41ED-A357-B12C02C5215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44662" y="1825625"/>
            <a:ext cx="8702676"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54737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28D9023-F3A8-4759-8F86-498CA75436D6}"/>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2" name="Başlık 1">
            <a:extLst>
              <a:ext uri="{FF2B5EF4-FFF2-40B4-BE49-F238E27FC236}">
                <a16:creationId xmlns:a16="http://schemas.microsoft.com/office/drawing/2014/main" id="{111076D1-02CD-421F-9CE0-AEABFBC93ACB}"/>
              </a:ext>
            </a:extLst>
          </p:cNvPr>
          <p:cNvSpPr>
            <a:spLocks noGrp="1"/>
          </p:cNvSpPr>
          <p:nvPr>
            <p:ph type="title"/>
          </p:nvPr>
        </p:nvSpPr>
        <p:spPr>
          <a:xfrm>
            <a:off x="838201" y="1065862"/>
            <a:ext cx="3313164" cy="4726276"/>
          </a:xfrm>
        </p:spPr>
        <p:txBody>
          <a:bodyPr>
            <a:normAutofit/>
          </a:bodyPr>
          <a:lstStyle/>
          <a:p>
            <a:pPr algn="r"/>
            <a:r>
              <a:rPr lang="tr-TR" sz="4000" dirty="0">
                <a:solidFill>
                  <a:srgbClr val="FFFFFF"/>
                </a:solidFill>
              </a:rPr>
              <a:t>1. GÜN</a:t>
            </a:r>
            <a:br>
              <a:rPr lang="tr-TR" sz="4000" dirty="0">
                <a:solidFill>
                  <a:srgbClr val="FFFFFF"/>
                </a:solidFill>
              </a:rPr>
            </a:br>
            <a:br>
              <a:rPr lang="tr-TR" sz="4000" dirty="0">
                <a:solidFill>
                  <a:srgbClr val="FFFFFF"/>
                </a:solidFill>
              </a:rPr>
            </a:br>
            <a:r>
              <a:rPr lang="tr-TR" sz="4000" dirty="0">
                <a:solidFill>
                  <a:srgbClr val="FFFFFF"/>
                </a:solidFill>
              </a:rPr>
              <a:t>Ana / Alt Başlıklar</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7989B718-836E-4060-9467-DED165FDEB9E}"/>
              </a:ext>
            </a:extLst>
          </p:cNvPr>
          <p:cNvSpPr>
            <a:spLocks noGrp="1"/>
          </p:cNvSpPr>
          <p:nvPr>
            <p:ph idx="1"/>
          </p:nvPr>
        </p:nvSpPr>
        <p:spPr>
          <a:xfrm>
            <a:off x="5155380" y="215659"/>
            <a:ext cx="6421270" cy="6857999"/>
          </a:xfrm>
        </p:spPr>
        <p:txBody>
          <a:bodyPr anchor="ctr">
            <a:noAutofit/>
          </a:bodyPr>
          <a:lstStyle/>
          <a:p>
            <a:pPr marL="0" indent="0">
              <a:buNone/>
            </a:pPr>
            <a:r>
              <a:rPr lang="tr-TR" sz="2000" dirty="0">
                <a:solidFill>
                  <a:srgbClr val="FFFFFF"/>
                </a:solidFill>
              </a:rPr>
              <a:t>Network nedir?</a:t>
            </a:r>
          </a:p>
          <a:p>
            <a:pPr marL="457200" lvl="1" indent="0">
              <a:buNone/>
            </a:pPr>
            <a:r>
              <a:rPr lang="tr-TR" sz="2000" dirty="0">
                <a:solidFill>
                  <a:srgbClr val="FFFFFF"/>
                </a:solidFill>
              </a:rPr>
              <a:t>Mantığı</a:t>
            </a:r>
          </a:p>
          <a:p>
            <a:pPr marL="457200" lvl="1" indent="0">
              <a:buNone/>
            </a:pPr>
            <a:r>
              <a:rPr lang="tr-TR" sz="2000" dirty="0">
                <a:solidFill>
                  <a:srgbClr val="FFFFFF"/>
                </a:solidFill>
              </a:rPr>
              <a:t>Client-Server Haberleşme şekli</a:t>
            </a:r>
          </a:p>
          <a:p>
            <a:pPr marL="457200" lvl="1" indent="0">
              <a:buNone/>
            </a:pPr>
            <a:r>
              <a:rPr lang="tr-TR" sz="2000" dirty="0">
                <a:solidFill>
                  <a:srgbClr val="FFFFFF"/>
                </a:solidFill>
              </a:rPr>
              <a:t>Haberleşme Teknolojileri</a:t>
            </a:r>
          </a:p>
          <a:p>
            <a:pPr marL="914400" lvl="2" indent="0">
              <a:buNone/>
            </a:pPr>
            <a:r>
              <a:rPr lang="tr-TR" dirty="0">
                <a:solidFill>
                  <a:srgbClr val="FFFFFF"/>
                </a:solidFill>
              </a:rPr>
              <a:t>Devre Anahtarlama</a:t>
            </a:r>
          </a:p>
          <a:p>
            <a:pPr marL="914400" lvl="2" indent="0">
              <a:buNone/>
            </a:pPr>
            <a:r>
              <a:rPr lang="tr-TR" dirty="0">
                <a:solidFill>
                  <a:srgbClr val="FFFFFF"/>
                </a:solidFill>
              </a:rPr>
              <a:t>Paket Anahtarlama</a:t>
            </a:r>
          </a:p>
          <a:p>
            <a:pPr marL="1371600" lvl="3" indent="0">
              <a:buNone/>
            </a:pPr>
            <a:r>
              <a:rPr lang="tr-TR" sz="2000" dirty="0">
                <a:solidFill>
                  <a:srgbClr val="FFFFFF"/>
                </a:solidFill>
              </a:rPr>
              <a:t>Paket Nedir?</a:t>
            </a:r>
          </a:p>
          <a:p>
            <a:pPr marL="1371600" lvl="3" indent="0">
              <a:buNone/>
            </a:pPr>
            <a:r>
              <a:rPr lang="tr-TR" sz="2000" dirty="0">
                <a:solidFill>
                  <a:srgbClr val="FFFFFF"/>
                </a:solidFill>
              </a:rPr>
              <a:t>Paket tipleri (TCP-UDP-ICMP)</a:t>
            </a:r>
          </a:p>
          <a:p>
            <a:pPr marL="1828800" lvl="4" indent="0">
              <a:buNone/>
            </a:pPr>
            <a:r>
              <a:rPr lang="tr-TR" sz="2000" dirty="0">
                <a:solidFill>
                  <a:srgbClr val="FFFFFF"/>
                </a:solidFill>
              </a:rPr>
              <a:t>TCP-UDP Özellikleri (Katman 4)</a:t>
            </a:r>
          </a:p>
          <a:p>
            <a:pPr marL="1828800" lvl="4" indent="0">
              <a:buNone/>
            </a:pPr>
            <a:r>
              <a:rPr lang="tr-TR" sz="2000" dirty="0">
                <a:solidFill>
                  <a:srgbClr val="FFFFFF"/>
                </a:solidFill>
              </a:rPr>
              <a:t>TCP Bağlantı Şeması </a:t>
            </a:r>
            <a:r>
              <a:rPr lang="tr-TR" sz="2000" i="1" dirty="0">
                <a:solidFill>
                  <a:srgbClr val="FFFFFF"/>
                </a:solidFill>
              </a:rPr>
              <a:t>(3-Way </a:t>
            </a:r>
            <a:r>
              <a:rPr lang="tr-TR" sz="2000" i="1" dirty="0" err="1">
                <a:solidFill>
                  <a:srgbClr val="FFFFFF"/>
                </a:solidFill>
              </a:rPr>
              <a:t>Handshake</a:t>
            </a:r>
            <a:r>
              <a:rPr lang="tr-TR" sz="2000" i="1" dirty="0">
                <a:solidFill>
                  <a:srgbClr val="FFFFFF"/>
                </a:solidFill>
              </a:rPr>
              <a:t>)</a:t>
            </a:r>
          </a:p>
          <a:p>
            <a:pPr marL="1828800" lvl="4" indent="0">
              <a:buNone/>
            </a:pPr>
            <a:r>
              <a:rPr lang="tr-TR" sz="2000" dirty="0">
                <a:solidFill>
                  <a:srgbClr val="FFFFFF"/>
                </a:solidFill>
              </a:rPr>
              <a:t>ICMP Nedir?</a:t>
            </a:r>
          </a:p>
          <a:p>
            <a:pPr marL="457200" lvl="1" indent="0">
              <a:buNone/>
            </a:pPr>
            <a:r>
              <a:rPr lang="tr-TR" sz="2000" dirty="0">
                <a:solidFill>
                  <a:srgbClr val="FFFFFF"/>
                </a:solidFill>
              </a:rPr>
              <a:t>OSI Katmanları</a:t>
            </a:r>
          </a:p>
          <a:p>
            <a:pPr marL="457200" lvl="1" indent="0">
              <a:buNone/>
            </a:pPr>
            <a:r>
              <a:rPr lang="tr-TR" sz="2000" dirty="0">
                <a:solidFill>
                  <a:srgbClr val="FFFFFF"/>
                </a:solidFill>
              </a:rPr>
              <a:t>IP </a:t>
            </a:r>
            <a:r>
              <a:rPr lang="tr-TR" sz="2000" dirty="0" err="1">
                <a:solidFill>
                  <a:srgbClr val="FFFFFF"/>
                </a:solidFill>
              </a:rPr>
              <a:t>Subnetleri</a:t>
            </a:r>
            <a:r>
              <a:rPr lang="tr-TR" sz="2000" dirty="0">
                <a:solidFill>
                  <a:srgbClr val="FFFFFF"/>
                </a:solidFill>
              </a:rPr>
              <a:t>, NAT</a:t>
            </a:r>
          </a:p>
          <a:p>
            <a:pPr marL="457200" lvl="1" indent="0">
              <a:buNone/>
            </a:pPr>
            <a:r>
              <a:rPr lang="tr-TR" sz="2000" dirty="0">
                <a:solidFill>
                  <a:srgbClr val="FFFFFF"/>
                </a:solidFill>
              </a:rPr>
              <a:t>Network Cihazları ve MAC,ARP Protokolü (Katman1-2-3)</a:t>
            </a:r>
          </a:p>
          <a:p>
            <a:pPr marL="457200" lvl="1" indent="0">
              <a:buNone/>
            </a:pPr>
            <a:r>
              <a:rPr lang="tr-TR" sz="2000" dirty="0">
                <a:solidFill>
                  <a:srgbClr val="FFFFFF"/>
                </a:solidFill>
              </a:rPr>
              <a:t>Protokoller (Katman7)</a:t>
            </a:r>
          </a:p>
          <a:p>
            <a:pPr marL="457200" lvl="1" indent="0">
              <a:buNone/>
            </a:pPr>
            <a:r>
              <a:rPr lang="tr-TR" sz="2000" dirty="0">
                <a:solidFill>
                  <a:srgbClr val="FFFFFF"/>
                </a:solidFill>
              </a:rPr>
              <a:t>Portlar</a:t>
            </a:r>
          </a:p>
          <a:p>
            <a:pPr marL="914400" lvl="2" indent="0">
              <a:buNone/>
            </a:pPr>
            <a:r>
              <a:rPr lang="tr-TR" dirty="0">
                <a:solidFill>
                  <a:srgbClr val="FFFFFF"/>
                </a:solidFill>
              </a:rPr>
              <a:t>Port numaraları-Soket yapısı</a:t>
            </a:r>
          </a:p>
          <a:p>
            <a:pPr marL="914400" lvl="2" indent="0">
              <a:buNone/>
            </a:pPr>
            <a:r>
              <a:rPr lang="tr-TR" dirty="0">
                <a:solidFill>
                  <a:srgbClr val="FFFFFF"/>
                </a:solidFill>
              </a:rPr>
              <a:t>Port taraması</a:t>
            </a:r>
          </a:p>
          <a:p>
            <a:pPr marL="0" indent="0">
              <a:buNone/>
            </a:pPr>
            <a:r>
              <a:rPr lang="tr-TR" sz="2000" dirty="0">
                <a:solidFill>
                  <a:srgbClr val="FFFFFF"/>
                </a:solidFill>
              </a:rPr>
              <a:t>Uygulamalı Network Kurulumu ve </a:t>
            </a:r>
            <a:r>
              <a:rPr lang="tr-TR" sz="2000" dirty="0" err="1">
                <a:solidFill>
                  <a:srgbClr val="FFFFFF"/>
                </a:solidFill>
              </a:rPr>
              <a:t>WireShark</a:t>
            </a:r>
            <a:r>
              <a:rPr lang="tr-TR" sz="2000" dirty="0">
                <a:solidFill>
                  <a:srgbClr val="FFFFFF"/>
                </a:solidFill>
              </a:rPr>
              <a:t> ile uygulamalı gösterim</a:t>
            </a:r>
          </a:p>
          <a:p>
            <a:pPr marL="0" indent="0">
              <a:buNone/>
            </a:pPr>
            <a:endParaRPr lang="tr-TR" sz="2000" dirty="0">
              <a:solidFill>
                <a:srgbClr val="FFFFFF"/>
              </a:solidFill>
            </a:endParaRPr>
          </a:p>
        </p:txBody>
      </p:sp>
    </p:spTree>
    <p:extLst>
      <p:ext uri="{BB962C8B-B14F-4D97-AF65-F5344CB8AC3E}">
        <p14:creationId xmlns:p14="http://schemas.microsoft.com/office/powerpoint/2010/main" val="356591089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CB26291-4559-4608-8E38-AB4EBAA49B1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A24FE08A-449A-4E28-9D8D-08A1B4403163}"/>
              </a:ext>
            </a:extLst>
          </p:cNvPr>
          <p:cNvSpPr>
            <a:spLocks noGrp="1"/>
          </p:cNvSpPr>
          <p:nvPr>
            <p:ph type="title"/>
          </p:nvPr>
        </p:nvSpPr>
        <p:spPr/>
        <p:txBody>
          <a:bodyPr/>
          <a:lstStyle/>
          <a:p>
            <a:r>
              <a:rPr lang="tr-TR" dirty="0"/>
              <a:t>ARP Protokolü</a:t>
            </a:r>
          </a:p>
        </p:txBody>
      </p:sp>
      <p:sp>
        <p:nvSpPr>
          <p:cNvPr id="3" name="İçerik Yer Tutucusu 2">
            <a:extLst>
              <a:ext uri="{FF2B5EF4-FFF2-40B4-BE49-F238E27FC236}">
                <a16:creationId xmlns:a16="http://schemas.microsoft.com/office/drawing/2014/main" id="{3180D176-E333-4C90-8C8B-EACF7EA36413}"/>
              </a:ext>
            </a:extLst>
          </p:cNvPr>
          <p:cNvSpPr>
            <a:spLocks noGrp="1"/>
          </p:cNvSpPr>
          <p:nvPr>
            <p:ph idx="1"/>
          </p:nvPr>
        </p:nvSpPr>
        <p:spPr/>
        <p:txBody>
          <a:bodyPr/>
          <a:lstStyle/>
          <a:p>
            <a:r>
              <a:rPr lang="tr-TR" dirty="0"/>
              <a:t>Yerel ağlarda IP adresinin MAC adresine dönüştürülebilmesi için ARP protokolü kullanılmaktadır.</a:t>
            </a:r>
          </a:p>
          <a:p>
            <a:r>
              <a:rPr lang="tr-TR" b="1" dirty="0"/>
              <a:t>Eğer yerel ağdaki bir cihazın IP adresi biliniyorsa, fakat MAC adresi bilinmiyorsa, ağdaki bütün cihazlara ARP isteği gönderilir. Gönderilen ARP isteğinin içerisinde MAC adresi istenilen IP adresi bulunur.</a:t>
            </a:r>
          </a:p>
          <a:p>
            <a:r>
              <a:rPr lang="tr-TR" b="1" dirty="0">
                <a:solidFill>
                  <a:srgbClr val="C00000"/>
                </a:solidFill>
              </a:rPr>
              <a:t>IP adresine sahip cihaz, isteği gönderen cihaza ARP cevabı içerisinde kendi fiziksel adresini gönderir.</a:t>
            </a:r>
          </a:p>
          <a:p>
            <a:r>
              <a:rPr lang="tr-TR" dirty="0">
                <a:solidFill>
                  <a:srgbClr val="C00000"/>
                </a:solidFill>
              </a:rPr>
              <a:t>Yerel ağdaki cihazlar birbirlerini ve üst cihazları bu şekilde bulurlar.</a:t>
            </a:r>
          </a:p>
          <a:p>
            <a:endParaRPr lang="tr-TR" dirty="0"/>
          </a:p>
        </p:txBody>
      </p:sp>
    </p:spTree>
    <p:extLst>
      <p:ext uri="{BB962C8B-B14F-4D97-AF65-F5344CB8AC3E}">
        <p14:creationId xmlns:p14="http://schemas.microsoft.com/office/powerpoint/2010/main" val="3428938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FA26404-3B71-4EE2-B12D-A13E02AC357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3" name="İçerik Yer Tutucusu 2">
            <a:extLst>
              <a:ext uri="{FF2B5EF4-FFF2-40B4-BE49-F238E27FC236}">
                <a16:creationId xmlns:a16="http://schemas.microsoft.com/office/drawing/2014/main" id="{E05BEAC5-14BA-4572-AAD3-7B70041D016A}"/>
              </a:ext>
            </a:extLst>
          </p:cNvPr>
          <p:cNvSpPr>
            <a:spLocks noGrp="1"/>
          </p:cNvSpPr>
          <p:nvPr>
            <p:ph idx="1"/>
          </p:nvPr>
        </p:nvSpPr>
        <p:spPr>
          <a:xfrm>
            <a:off x="838200" y="559836"/>
            <a:ext cx="10866120" cy="5812971"/>
          </a:xfrm>
        </p:spPr>
        <p:txBody>
          <a:bodyPr/>
          <a:lstStyle/>
          <a:p>
            <a:pPr marL="514350" indent="-514350">
              <a:buFont typeface="+mj-lt"/>
              <a:buAutoNum type="arabicPeriod"/>
            </a:pPr>
            <a:r>
              <a:rPr lang="tr-TR" dirty="0"/>
              <a:t>Ev </a:t>
            </a:r>
            <a:r>
              <a:rPr lang="tr-TR" dirty="0" err="1"/>
              <a:t>wifi</a:t>
            </a:r>
            <a:r>
              <a:rPr lang="tr-TR" dirty="0"/>
              <a:t> ağınıza bağlandınız</a:t>
            </a:r>
          </a:p>
          <a:p>
            <a:pPr marL="514350" indent="-514350">
              <a:buFont typeface="+mj-lt"/>
              <a:buAutoNum type="arabicPeriod"/>
            </a:pPr>
            <a:r>
              <a:rPr lang="tr-TR" dirty="0"/>
              <a:t>IP Adresiniz: 192.168.1.18 MAC Adresiniz: 00:1A:3F:F1:4C:C6</a:t>
            </a:r>
          </a:p>
          <a:p>
            <a:pPr marL="514350" indent="-514350">
              <a:buFont typeface="+mj-lt"/>
              <a:buAutoNum type="arabicPeriod"/>
            </a:pPr>
            <a:r>
              <a:rPr lang="tr-TR" dirty="0"/>
              <a:t>Cihazınız 192.168.1.1 (</a:t>
            </a:r>
            <a:r>
              <a:rPr lang="tr-TR" dirty="0" err="1"/>
              <a:t>Router</a:t>
            </a:r>
            <a:r>
              <a:rPr lang="tr-TR" dirty="0"/>
              <a:t>) MAC Adresini bilmiyor</a:t>
            </a:r>
          </a:p>
          <a:p>
            <a:pPr marL="514350" indent="-514350">
              <a:buFont typeface="+mj-lt"/>
              <a:buAutoNum type="arabicPeriod"/>
            </a:pPr>
            <a:r>
              <a:rPr lang="tr-TR" dirty="0"/>
              <a:t>Cihazınız network içerisindeki tüm diğer cihazlara ARP isteği yolluyor</a:t>
            </a:r>
          </a:p>
          <a:p>
            <a:pPr marL="457200" lvl="1" indent="0">
              <a:buNone/>
            </a:pPr>
            <a:r>
              <a:rPr lang="tr-TR" b="1" i="1" dirty="0">
                <a:solidFill>
                  <a:schemeClr val="bg1">
                    <a:lumMod val="65000"/>
                  </a:schemeClr>
                </a:solidFill>
              </a:rPr>
              <a:t>(Benim IP Adresim 192.168.1.18 bana 192.168.1.1’in MAC adresi lazım)</a:t>
            </a:r>
          </a:p>
          <a:p>
            <a:pPr marL="514350" indent="-514350">
              <a:buFont typeface="+mj-lt"/>
              <a:buAutoNum type="arabicPeriod"/>
            </a:pPr>
            <a:r>
              <a:rPr lang="tr-TR" dirty="0"/>
              <a:t>192.168.1.1 (</a:t>
            </a:r>
            <a:r>
              <a:rPr lang="tr-TR" dirty="0" err="1"/>
              <a:t>router</a:t>
            </a:r>
            <a:r>
              <a:rPr lang="tr-TR" dirty="0"/>
              <a:t>) ARP isteğini aldığında kendi MAC adresini cevaplıyor</a:t>
            </a:r>
          </a:p>
          <a:p>
            <a:pPr marL="457200" lvl="1" indent="0">
              <a:buNone/>
            </a:pPr>
            <a:r>
              <a:rPr lang="tr-TR" b="1" i="1" dirty="0">
                <a:solidFill>
                  <a:schemeClr val="bg1">
                    <a:lumMod val="65000"/>
                  </a:schemeClr>
                </a:solidFill>
              </a:rPr>
              <a:t>(Benim IP Adresim 192.168.1.1 MAC Adresim ise 74:4D:28:A5:48:D5)</a:t>
            </a:r>
          </a:p>
          <a:p>
            <a:pPr marL="514350" indent="-514350">
              <a:buFont typeface="+mj-lt"/>
              <a:buAutoNum type="arabicPeriod"/>
            </a:pPr>
            <a:r>
              <a:rPr lang="tr-TR" dirty="0"/>
              <a:t>Cihazınız kendi ARP kaydına </a:t>
            </a:r>
            <a:r>
              <a:rPr lang="tr-TR" dirty="0" err="1"/>
              <a:t>router</a:t>
            </a:r>
            <a:r>
              <a:rPr lang="tr-TR" dirty="0"/>
              <a:t> MAC adresini IP adresiyle kaydeder.</a:t>
            </a:r>
          </a:p>
          <a:p>
            <a:pPr marL="514350" indent="-514350">
              <a:buFont typeface="+mj-lt"/>
              <a:buAutoNum type="arabicPeriod"/>
            </a:pPr>
            <a:r>
              <a:rPr lang="tr-TR" dirty="0"/>
              <a:t>Bağlantı hazırdır.</a:t>
            </a:r>
          </a:p>
          <a:p>
            <a:pPr marL="514350" indent="-514350">
              <a:buFont typeface="+mj-lt"/>
              <a:buAutoNum type="arabicPeriod"/>
            </a:pPr>
            <a:endParaRPr lang="tr-TR" dirty="0"/>
          </a:p>
        </p:txBody>
      </p:sp>
    </p:spTree>
    <p:extLst>
      <p:ext uri="{BB962C8B-B14F-4D97-AF65-F5344CB8AC3E}">
        <p14:creationId xmlns:p14="http://schemas.microsoft.com/office/powerpoint/2010/main" val="299271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6DFE055-6016-4AC1-AAF7-CEBF70D3A7A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ECEFD4FF-EC3F-49D2-8D95-016AD63E2B22}"/>
              </a:ext>
            </a:extLst>
          </p:cNvPr>
          <p:cNvSpPr>
            <a:spLocks noGrp="1"/>
          </p:cNvSpPr>
          <p:nvPr>
            <p:ph type="title"/>
          </p:nvPr>
        </p:nvSpPr>
        <p:spPr/>
        <p:txBody>
          <a:bodyPr/>
          <a:lstStyle/>
          <a:p>
            <a:r>
              <a:rPr lang="tr-TR" dirty="0"/>
              <a:t>Paket Nedir?</a:t>
            </a:r>
          </a:p>
        </p:txBody>
      </p:sp>
      <p:sp>
        <p:nvSpPr>
          <p:cNvPr id="3" name="İçerik Yer Tutucusu 2">
            <a:extLst>
              <a:ext uri="{FF2B5EF4-FFF2-40B4-BE49-F238E27FC236}">
                <a16:creationId xmlns:a16="http://schemas.microsoft.com/office/drawing/2014/main" id="{E7804B82-5F62-4F0B-A3AB-50DD7B0951FF}"/>
              </a:ext>
            </a:extLst>
          </p:cNvPr>
          <p:cNvSpPr>
            <a:spLocks noGrp="1"/>
          </p:cNvSpPr>
          <p:nvPr>
            <p:ph idx="1"/>
          </p:nvPr>
        </p:nvSpPr>
        <p:spPr/>
        <p:txBody>
          <a:bodyPr/>
          <a:lstStyle/>
          <a:p>
            <a:r>
              <a:rPr lang="tr-TR" dirty="0"/>
              <a:t>İnternet’te haberleşme «paket veriler» ile gerçekleşir. İnternet’in çalışma biçimini çocukken hepimizin oynamış olduğu «Kulaktan Kulağa» oyununa benzetebiliriz. Her cihaz tarafından iletilen paketler, bir üst cihaza iletilerek hedefe ulaştırılır.</a:t>
            </a:r>
          </a:p>
          <a:p>
            <a:r>
              <a:rPr lang="tr-TR" dirty="0"/>
              <a:t>Paketler doğal olarak hedefine ulaşana kadar hasar görebilir, hatta kaybolabilirler. Bu durumlara karşı, gelen paketin hasar görüp görmediğinin kontrol edildiği «</a:t>
            </a:r>
            <a:r>
              <a:rPr lang="tr-TR" dirty="0" err="1"/>
              <a:t>checksum</a:t>
            </a:r>
            <a:r>
              <a:rPr lang="tr-TR" dirty="0"/>
              <a:t>» isimli bir kontrol mekanizması mevcuttur.</a:t>
            </a:r>
          </a:p>
        </p:txBody>
      </p:sp>
    </p:spTree>
    <p:extLst>
      <p:ext uri="{BB962C8B-B14F-4D97-AF65-F5344CB8AC3E}">
        <p14:creationId xmlns:p14="http://schemas.microsoft.com/office/powerpoint/2010/main" val="1151101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8DDD2FC7-10C1-4B73-9EDD-099DB0A8DE4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4AC0D07D-2EA5-451A-A7CD-FD6D8395825B}"/>
              </a:ext>
            </a:extLst>
          </p:cNvPr>
          <p:cNvSpPr>
            <a:spLocks noGrp="1"/>
          </p:cNvSpPr>
          <p:nvPr>
            <p:ph type="title"/>
          </p:nvPr>
        </p:nvSpPr>
        <p:spPr/>
        <p:txBody>
          <a:bodyPr/>
          <a:lstStyle/>
          <a:p>
            <a:r>
              <a:rPr lang="tr-TR" dirty="0">
                <a:solidFill>
                  <a:schemeClr val="bg1"/>
                </a:solidFill>
              </a:rPr>
              <a:t>Paket Anahtarlama haberleşme örneği</a:t>
            </a:r>
          </a:p>
        </p:txBody>
      </p:sp>
      <p:pic>
        <p:nvPicPr>
          <p:cNvPr id="4" name="İçerik Yer Tutucusu 3">
            <a:extLst>
              <a:ext uri="{FF2B5EF4-FFF2-40B4-BE49-F238E27FC236}">
                <a16:creationId xmlns:a16="http://schemas.microsoft.com/office/drawing/2014/main" id="{DBEDA2DA-66BC-4E69-805D-4BB590FF9835}"/>
              </a:ext>
            </a:extLst>
          </p:cNvPr>
          <p:cNvPicPr>
            <a:picLocks noGrp="1" noChangeAspect="1"/>
          </p:cNvPicPr>
          <p:nvPr>
            <p:ph idx="1"/>
          </p:nvPr>
        </p:nvPicPr>
        <p:blipFill>
          <a:blip r:embed="rId4"/>
          <a:stretch>
            <a:fillRect/>
          </a:stretch>
        </p:blipFill>
        <p:spPr>
          <a:xfrm>
            <a:off x="325959" y="2175879"/>
            <a:ext cx="5620751" cy="35717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Resim 5">
            <a:extLst>
              <a:ext uri="{FF2B5EF4-FFF2-40B4-BE49-F238E27FC236}">
                <a16:creationId xmlns:a16="http://schemas.microsoft.com/office/drawing/2014/main" id="{B1494AA7-EEE0-4E8B-B354-315F836DA2F5}"/>
              </a:ext>
            </a:extLst>
          </p:cNvPr>
          <p:cNvPicPr>
            <a:picLocks noChangeAspect="1"/>
          </p:cNvPicPr>
          <p:nvPr/>
        </p:nvPicPr>
        <p:blipFill>
          <a:blip r:embed="rId5"/>
          <a:stretch>
            <a:fillRect/>
          </a:stretch>
        </p:blipFill>
        <p:spPr>
          <a:xfrm>
            <a:off x="5946710" y="2175878"/>
            <a:ext cx="5905500" cy="35717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42889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C12DF43-CF20-4D81-A3D3-A51B0455011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pic>
        <p:nvPicPr>
          <p:cNvPr id="6" name="İçerik Yer Tutucusu 5">
            <a:extLst>
              <a:ext uri="{FF2B5EF4-FFF2-40B4-BE49-F238E27FC236}">
                <a16:creationId xmlns:a16="http://schemas.microsoft.com/office/drawing/2014/main" id="{8E493936-71BB-4642-8847-4FD22528970F}"/>
              </a:ext>
            </a:extLst>
          </p:cNvPr>
          <p:cNvPicPr>
            <a:picLocks noGrp="1" noChangeAspect="1"/>
          </p:cNvPicPr>
          <p:nvPr>
            <p:ph idx="1"/>
          </p:nvPr>
        </p:nvPicPr>
        <p:blipFill>
          <a:blip r:embed="rId4"/>
          <a:stretch>
            <a:fillRect/>
          </a:stretch>
        </p:blipFill>
        <p:spPr>
          <a:xfrm>
            <a:off x="1135206" y="570627"/>
            <a:ext cx="9921587" cy="5716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Metin kutusu 6">
            <a:extLst>
              <a:ext uri="{FF2B5EF4-FFF2-40B4-BE49-F238E27FC236}">
                <a16:creationId xmlns:a16="http://schemas.microsoft.com/office/drawing/2014/main" id="{01EE17A9-EF0E-479A-B6E7-17479443F82C}"/>
              </a:ext>
            </a:extLst>
          </p:cNvPr>
          <p:cNvSpPr txBox="1"/>
          <p:nvPr/>
        </p:nvSpPr>
        <p:spPr>
          <a:xfrm>
            <a:off x="5635690" y="924459"/>
            <a:ext cx="2407298" cy="382556"/>
          </a:xfrm>
          <a:prstGeom prst="rect">
            <a:avLst/>
          </a:prstGeom>
          <a:noFill/>
        </p:spPr>
        <p:txBody>
          <a:bodyPr wrap="square" rtlCol="0">
            <a:spAutoFit/>
          </a:bodyPr>
          <a:lstStyle/>
          <a:p>
            <a:r>
              <a:rPr lang="tr-TR" dirty="0"/>
              <a:t>İnternet</a:t>
            </a:r>
          </a:p>
        </p:txBody>
      </p:sp>
      <p:sp>
        <p:nvSpPr>
          <p:cNvPr id="8" name="Metin kutusu 7">
            <a:extLst>
              <a:ext uri="{FF2B5EF4-FFF2-40B4-BE49-F238E27FC236}">
                <a16:creationId xmlns:a16="http://schemas.microsoft.com/office/drawing/2014/main" id="{0BE41404-AFC8-4DAE-B5B0-2B034DBA2C36}"/>
              </a:ext>
            </a:extLst>
          </p:cNvPr>
          <p:cNvSpPr txBox="1"/>
          <p:nvPr/>
        </p:nvSpPr>
        <p:spPr>
          <a:xfrm>
            <a:off x="2230015" y="3612528"/>
            <a:ext cx="7731968" cy="369332"/>
          </a:xfrm>
          <a:prstGeom prst="rect">
            <a:avLst/>
          </a:prstGeom>
          <a:noFill/>
        </p:spPr>
        <p:txBody>
          <a:bodyPr wrap="square" rtlCol="0">
            <a:spAutoFit/>
          </a:bodyPr>
          <a:lstStyle/>
          <a:p>
            <a:r>
              <a:rPr lang="tr-TR" dirty="0"/>
              <a:t>	    1					           1</a:t>
            </a:r>
          </a:p>
        </p:txBody>
      </p:sp>
      <p:sp>
        <p:nvSpPr>
          <p:cNvPr id="9" name="Metin kutusu 8">
            <a:extLst>
              <a:ext uri="{FF2B5EF4-FFF2-40B4-BE49-F238E27FC236}">
                <a16:creationId xmlns:a16="http://schemas.microsoft.com/office/drawing/2014/main" id="{D6F362A9-E495-4EEF-8152-CB3F26D41941}"/>
              </a:ext>
            </a:extLst>
          </p:cNvPr>
          <p:cNvSpPr txBox="1"/>
          <p:nvPr/>
        </p:nvSpPr>
        <p:spPr>
          <a:xfrm>
            <a:off x="2230015" y="2275105"/>
            <a:ext cx="7731968" cy="369332"/>
          </a:xfrm>
          <a:prstGeom prst="rect">
            <a:avLst/>
          </a:prstGeom>
          <a:noFill/>
        </p:spPr>
        <p:txBody>
          <a:bodyPr wrap="square" rtlCol="0">
            <a:spAutoFit/>
          </a:bodyPr>
          <a:lstStyle/>
          <a:p>
            <a:r>
              <a:rPr lang="tr-TR" dirty="0"/>
              <a:t>				 2</a:t>
            </a:r>
          </a:p>
        </p:txBody>
      </p:sp>
      <p:sp>
        <p:nvSpPr>
          <p:cNvPr id="10" name="Metin kutusu 9">
            <a:extLst>
              <a:ext uri="{FF2B5EF4-FFF2-40B4-BE49-F238E27FC236}">
                <a16:creationId xmlns:a16="http://schemas.microsoft.com/office/drawing/2014/main" id="{550107E3-5FD9-467A-BA0A-AACBECDA1F87}"/>
              </a:ext>
            </a:extLst>
          </p:cNvPr>
          <p:cNvSpPr txBox="1"/>
          <p:nvPr/>
        </p:nvSpPr>
        <p:spPr>
          <a:xfrm>
            <a:off x="2230015" y="1238200"/>
            <a:ext cx="7731968" cy="369332"/>
          </a:xfrm>
          <a:prstGeom prst="rect">
            <a:avLst/>
          </a:prstGeom>
          <a:noFill/>
        </p:spPr>
        <p:txBody>
          <a:bodyPr wrap="square" rtlCol="0">
            <a:spAutoFit/>
          </a:bodyPr>
          <a:lstStyle/>
          <a:p>
            <a:r>
              <a:rPr lang="tr-TR" dirty="0"/>
              <a:t>				3</a:t>
            </a:r>
          </a:p>
        </p:txBody>
      </p:sp>
      <mc:AlternateContent xmlns:mc="http://schemas.openxmlformats.org/markup-compatibility/2006">
        <mc:Choice xmlns:p14="http://schemas.microsoft.com/office/powerpoint/2010/main" Requires="p14">
          <p:contentPart p14:bwMode="auto" r:id="rId5">
            <p14:nvContentPartPr>
              <p14:cNvPr id="2" name="Mürekkep 1">
                <a:extLst>
                  <a:ext uri="{FF2B5EF4-FFF2-40B4-BE49-F238E27FC236}">
                    <a16:creationId xmlns:a16="http://schemas.microsoft.com/office/drawing/2014/main" id="{1F8B0915-4728-42AE-AE08-E67C5E576C46}"/>
                  </a:ext>
                </a:extLst>
              </p14:cNvPr>
              <p14:cNvContentPartPr/>
              <p14:nvPr/>
            </p14:nvContentPartPr>
            <p14:xfrm>
              <a:off x="4617864" y="1755288"/>
              <a:ext cx="2633760" cy="174600"/>
            </p14:xfrm>
          </p:contentPart>
        </mc:Choice>
        <mc:Fallback>
          <p:pic>
            <p:nvPicPr>
              <p:cNvPr id="2" name="Mürekkep 1">
                <a:extLst>
                  <a:ext uri="{FF2B5EF4-FFF2-40B4-BE49-F238E27FC236}">
                    <a16:creationId xmlns:a16="http://schemas.microsoft.com/office/drawing/2014/main" id="{1F8B0915-4728-42AE-AE08-E67C5E576C46}"/>
                  </a:ext>
                </a:extLst>
              </p:cNvPr>
              <p:cNvPicPr/>
              <p:nvPr/>
            </p:nvPicPr>
            <p:blipFill>
              <a:blip r:embed="rId6"/>
              <a:stretch>
                <a:fillRect/>
              </a:stretch>
            </p:blipFill>
            <p:spPr>
              <a:xfrm>
                <a:off x="4564224" y="1647288"/>
                <a:ext cx="274140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Mürekkep 2">
                <a:extLst>
                  <a:ext uri="{FF2B5EF4-FFF2-40B4-BE49-F238E27FC236}">
                    <a16:creationId xmlns:a16="http://schemas.microsoft.com/office/drawing/2014/main" id="{EBBCB7F6-1501-4A34-A813-924F3E07E934}"/>
                  </a:ext>
                </a:extLst>
              </p14:cNvPr>
              <p14:cNvContentPartPr/>
              <p14:nvPr/>
            </p14:nvContentPartPr>
            <p14:xfrm>
              <a:off x="3454344" y="1682208"/>
              <a:ext cx="619200" cy="996480"/>
            </p14:xfrm>
          </p:contentPart>
        </mc:Choice>
        <mc:Fallback>
          <p:pic>
            <p:nvPicPr>
              <p:cNvPr id="3" name="Mürekkep 2">
                <a:extLst>
                  <a:ext uri="{FF2B5EF4-FFF2-40B4-BE49-F238E27FC236}">
                    <a16:creationId xmlns:a16="http://schemas.microsoft.com/office/drawing/2014/main" id="{EBBCB7F6-1501-4A34-A813-924F3E07E934}"/>
                  </a:ext>
                </a:extLst>
              </p:cNvPr>
              <p:cNvPicPr/>
              <p:nvPr/>
            </p:nvPicPr>
            <p:blipFill>
              <a:blip r:embed="rId8"/>
              <a:stretch>
                <a:fillRect/>
              </a:stretch>
            </p:blipFill>
            <p:spPr>
              <a:xfrm>
                <a:off x="3400344" y="1574568"/>
                <a:ext cx="726840" cy="12121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1" name="Mürekkep 20">
                <a:extLst>
                  <a:ext uri="{FF2B5EF4-FFF2-40B4-BE49-F238E27FC236}">
                    <a16:creationId xmlns:a16="http://schemas.microsoft.com/office/drawing/2014/main" id="{519086C5-6FB2-487D-B75B-C56D55FAA622}"/>
                  </a:ext>
                </a:extLst>
              </p14:cNvPr>
              <p14:cNvContentPartPr/>
              <p14:nvPr/>
            </p14:nvContentPartPr>
            <p14:xfrm>
              <a:off x="1563624" y="2184048"/>
              <a:ext cx="7885080" cy="103320"/>
            </p14:xfrm>
          </p:contentPart>
        </mc:Choice>
        <mc:Fallback>
          <p:pic>
            <p:nvPicPr>
              <p:cNvPr id="21" name="Mürekkep 20">
                <a:extLst>
                  <a:ext uri="{FF2B5EF4-FFF2-40B4-BE49-F238E27FC236}">
                    <a16:creationId xmlns:a16="http://schemas.microsoft.com/office/drawing/2014/main" id="{519086C5-6FB2-487D-B75B-C56D55FAA622}"/>
                  </a:ext>
                </a:extLst>
              </p:cNvPr>
              <p:cNvPicPr/>
              <p:nvPr/>
            </p:nvPicPr>
            <p:blipFill>
              <a:blip r:embed="rId10"/>
              <a:stretch>
                <a:fillRect/>
              </a:stretch>
            </p:blipFill>
            <p:spPr>
              <a:xfrm>
                <a:off x="1554984" y="2175408"/>
                <a:ext cx="7902720" cy="120960"/>
              </a:xfrm>
              <a:prstGeom prst="rect">
                <a:avLst/>
              </a:prstGeom>
            </p:spPr>
          </p:pic>
        </mc:Fallback>
      </mc:AlternateContent>
      <p:grpSp>
        <p:nvGrpSpPr>
          <p:cNvPr id="24" name="Grup 23">
            <a:extLst>
              <a:ext uri="{FF2B5EF4-FFF2-40B4-BE49-F238E27FC236}">
                <a16:creationId xmlns:a16="http://schemas.microsoft.com/office/drawing/2014/main" id="{D26F1316-B326-49FD-8567-79366D40DBB1}"/>
              </a:ext>
            </a:extLst>
          </p:cNvPr>
          <p:cNvGrpSpPr/>
          <p:nvPr/>
        </p:nvGrpSpPr>
        <p:grpSpPr>
          <a:xfrm>
            <a:off x="1599624" y="1027008"/>
            <a:ext cx="8534520" cy="4837680"/>
            <a:chOff x="1599624" y="1027008"/>
            <a:chExt cx="8534520" cy="4837680"/>
          </a:xfrm>
        </p:grpSpPr>
        <mc:AlternateContent xmlns:mc="http://schemas.openxmlformats.org/markup-compatibility/2006">
          <mc:Choice xmlns:p14="http://schemas.microsoft.com/office/powerpoint/2010/main" Requires="p14">
            <p:contentPart p14:bwMode="auto" r:id="rId11">
              <p14:nvContentPartPr>
                <p14:cNvPr id="5" name="Mürekkep 4">
                  <a:extLst>
                    <a:ext uri="{FF2B5EF4-FFF2-40B4-BE49-F238E27FC236}">
                      <a16:creationId xmlns:a16="http://schemas.microsoft.com/office/drawing/2014/main" id="{08054C21-A9BF-4FEA-BAD1-B156AFA9E733}"/>
                    </a:ext>
                  </a:extLst>
                </p14:cNvPr>
                <p14:cNvContentPartPr/>
                <p14:nvPr/>
              </p14:nvContentPartPr>
              <p14:xfrm>
                <a:off x="7428744" y="1027008"/>
                <a:ext cx="378360" cy="1222560"/>
              </p14:xfrm>
            </p:contentPart>
          </mc:Choice>
          <mc:Fallback>
            <p:pic>
              <p:nvPicPr>
                <p:cNvPr id="5" name="Mürekkep 4">
                  <a:extLst>
                    <a:ext uri="{FF2B5EF4-FFF2-40B4-BE49-F238E27FC236}">
                      <a16:creationId xmlns:a16="http://schemas.microsoft.com/office/drawing/2014/main" id="{08054C21-A9BF-4FEA-BAD1-B156AFA9E733}"/>
                    </a:ext>
                  </a:extLst>
                </p:cNvPr>
                <p:cNvPicPr/>
                <p:nvPr/>
              </p:nvPicPr>
              <p:blipFill>
                <a:blip r:embed="rId12"/>
                <a:stretch>
                  <a:fillRect/>
                </a:stretch>
              </p:blipFill>
              <p:spPr>
                <a:xfrm>
                  <a:off x="7419744" y="1018008"/>
                  <a:ext cx="396000" cy="1240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Mürekkep 10">
                  <a:extLst>
                    <a:ext uri="{FF2B5EF4-FFF2-40B4-BE49-F238E27FC236}">
                      <a16:creationId xmlns:a16="http://schemas.microsoft.com/office/drawing/2014/main" id="{753E168E-1ACD-40EF-8DC6-F61B03CE14C9}"/>
                    </a:ext>
                  </a:extLst>
                </p14:cNvPr>
                <p14:cNvContentPartPr/>
                <p14:nvPr/>
              </p14:nvContentPartPr>
              <p14:xfrm>
                <a:off x="8165304" y="1311048"/>
                <a:ext cx="580680" cy="630360"/>
              </p14:xfrm>
            </p:contentPart>
          </mc:Choice>
          <mc:Fallback>
            <p:pic>
              <p:nvPicPr>
                <p:cNvPr id="11" name="Mürekkep 10">
                  <a:extLst>
                    <a:ext uri="{FF2B5EF4-FFF2-40B4-BE49-F238E27FC236}">
                      <a16:creationId xmlns:a16="http://schemas.microsoft.com/office/drawing/2014/main" id="{753E168E-1ACD-40EF-8DC6-F61B03CE14C9}"/>
                    </a:ext>
                  </a:extLst>
                </p:cNvPr>
                <p:cNvPicPr/>
                <p:nvPr/>
              </p:nvPicPr>
              <p:blipFill>
                <a:blip r:embed="rId14"/>
                <a:stretch>
                  <a:fillRect/>
                </a:stretch>
              </p:blipFill>
              <p:spPr>
                <a:xfrm>
                  <a:off x="8156664" y="1302408"/>
                  <a:ext cx="598320" cy="648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Mürekkep 11">
                  <a:extLst>
                    <a:ext uri="{FF2B5EF4-FFF2-40B4-BE49-F238E27FC236}">
                      <a16:creationId xmlns:a16="http://schemas.microsoft.com/office/drawing/2014/main" id="{1CD6E629-0632-4DB6-B2E4-ECE154909629}"/>
                    </a:ext>
                  </a:extLst>
                </p14:cNvPr>
                <p14:cNvContentPartPr/>
                <p14:nvPr/>
              </p14:nvContentPartPr>
              <p14:xfrm>
                <a:off x="8744544" y="1427328"/>
                <a:ext cx="167040" cy="356040"/>
              </p14:xfrm>
            </p:contentPart>
          </mc:Choice>
          <mc:Fallback>
            <p:pic>
              <p:nvPicPr>
                <p:cNvPr id="12" name="Mürekkep 11">
                  <a:extLst>
                    <a:ext uri="{FF2B5EF4-FFF2-40B4-BE49-F238E27FC236}">
                      <a16:creationId xmlns:a16="http://schemas.microsoft.com/office/drawing/2014/main" id="{1CD6E629-0632-4DB6-B2E4-ECE154909629}"/>
                    </a:ext>
                  </a:extLst>
                </p:cNvPr>
                <p:cNvPicPr/>
                <p:nvPr/>
              </p:nvPicPr>
              <p:blipFill>
                <a:blip r:embed="rId16"/>
                <a:stretch>
                  <a:fillRect/>
                </a:stretch>
              </p:blipFill>
              <p:spPr>
                <a:xfrm>
                  <a:off x="8735904" y="1418328"/>
                  <a:ext cx="18468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Mürekkep 12">
                  <a:extLst>
                    <a:ext uri="{FF2B5EF4-FFF2-40B4-BE49-F238E27FC236}">
                      <a16:creationId xmlns:a16="http://schemas.microsoft.com/office/drawing/2014/main" id="{5F86CA75-D8FF-464C-B3CD-BE684D85A6B9}"/>
                    </a:ext>
                  </a:extLst>
                </p14:cNvPr>
                <p14:cNvContentPartPr/>
                <p14:nvPr/>
              </p14:nvContentPartPr>
              <p14:xfrm>
                <a:off x="8805744" y="1645488"/>
                <a:ext cx="137160" cy="19080"/>
              </p14:xfrm>
            </p:contentPart>
          </mc:Choice>
          <mc:Fallback>
            <p:pic>
              <p:nvPicPr>
                <p:cNvPr id="13" name="Mürekkep 12">
                  <a:extLst>
                    <a:ext uri="{FF2B5EF4-FFF2-40B4-BE49-F238E27FC236}">
                      <a16:creationId xmlns:a16="http://schemas.microsoft.com/office/drawing/2014/main" id="{5F86CA75-D8FF-464C-B3CD-BE684D85A6B9}"/>
                    </a:ext>
                  </a:extLst>
                </p:cNvPr>
                <p:cNvPicPr/>
                <p:nvPr/>
              </p:nvPicPr>
              <p:blipFill>
                <a:blip r:embed="rId18"/>
                <a:stretch>
                  <a:fillRect/>
                </a:stretch>
              </p:blipFill>
              <p:spPr>
                <a:xfrm>
                  <a:off x="8796744" y="1636848"/>
                  <a:ext cx="1548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Mürekkep 13">
                  <a:extLst>
                    <a:ext uri="{FF2B5EF4-FFF2-40B4-BE49-F238E27FC236}">
                      <a16:creationId xmlns:a16="http://schemas.microsoft.com/office/drawing/2014/main" id="{5A2FED2B-47C2-4843-9D6D-4085BC45A244}"/>
                    </a:ext>
                  </a:extLst>
                </p14:cNvPr>
                <p14:cNvContentPartPr/>
                <p14:nvPr/>
              </p14:nvContentPartPr>
              <p14:xfrm>
                <a:off x="8987904" y="1326168"/>
                <a:ext cx="313200" cy="443880"/>
              </p14:xfrm>
            </p:contentPart>
          </mc:Choice>
          <mc:Fallback>
            <p:pic>
              <p:nvPicPr>
                <p:cNvPr id="14" name="Mürekkep 13">
                  <a:extLst>
                    <a:ext uri="{FF2B5EF4-FFF2-40B4-BE49-F238E27FC236}">
                      <a16:creationId xmlns:a16="http://schemas.microsoft.com/office/drawing/2014/main" id="{5A2FED2B-47C2-4843-9D6D-4085BC45A244}"/>
                    </a:ext>
                  </a:extLst>
                </p:cNvPr>
                <p:cNvPicPr/>
                <p:nvPr/>
              </p:nvPicPr>
              <p:blipFill>
                <a:blip r:embed="rId20"/>
                <a:stretch>
                  <a:fillRect/>
                </a:stretch>
              </p:blipFill>
              <p:spPr>
                <a:xfrm>
                  <a:off x="8979264" y="1317528"/>
                  <a:ext cx="330840" cy="4615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Mürekkep 15">
                  <a:extLst>
                    <a:ext uri="{FF2B5EF4-FFF2-40B4-BE49-F238E27FC236}">
                      <a16:creationId xmlns:a16="http://schemas.microsoft.com/office/drawing/2014/main" id="{7225C519-1B68-49DB-A5C2-FEE07DD1A4FD}"/>
                    </a:ext>
                  </a:extLst>
                </p14:cNvPr>
                <p14:cNvContentPartPr/>
                <p14:nvPr/>
              </p14:nvContentPartPr>
              <p14:xfrm>
                <a:off x="2139984" y="1874088"/>
                <a:ext cx="329760" cy="351720"/>
              </p14:xfrm>
            </p:contentPart>
          </mc:Choice>
          <mc:Fallback>
            <p:pic>
              <p:nvPicPr>
                <p:cNvPr id="16" name="Mürekkep 15">
                  <a:extLst>
                    <a:ext uri="{FF2B5EF4-FFF2-40B4-BE49-F238E27FC236}">
                      <a16:creationId xmlns:a16="http://schemas.microsoft.com/office/drawing/2014/main" id="{7225C519-1B68-49DB-A5C2-FEE07DD1A4FD}"/>
                    </a:ext>
                  </a:extLst>
                </p:cNvPr>
                <p:cNvPicPr/>
                <p:nvPr/>
              </p:nvPicPr>
              <p:blipFill>
                <a:blip r:embed="rId22"/>
                <a:stretch>
                  <a:fillRect/>
                </a:stretch>
              </p:blipFill>
              <p:spPr>
                <a:xfrm>
                  <a:off x="2130984" y="1865448"/>
                  <a:ext cx="34740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Mürekkep 16">
                  <a:extLst>
                    <a:ext uri="{FF2B5EF4-FFF2-40B4-BE49-F238E27FC236}">
                      <a16:creationId xmlns:a16="http://schemas.microsoft.com/office/drawing/2014/main" id="{F6C3D7F3-13A6-4A89-8535-4C626B151249}"/>
                    </a:ext>
                  </a:extLst>
                </p14:cNvPr>
                <p14:cNvContentPartPr/>
                <p14:nvPr/>
              </p14:nvContentPartPr>
              <p14:xfrm>
                <a:off x="2487384" y="1879488"/>
                <a:ext cx="150480" cy="342000"/>
              </p14:xfrm>
            </p:contentPart>
          </mc:Choice>
          <mc:Fallback>
            <p:pic>
              <p:nvPicPr>
                <p:cNvPr id="17" name="Mürekkep 16">
                  <a:extLst>
                    <a:ext uri="{FF2B5EF4-FFF2-40B4-BE49-F238E27FC236}">
                      <a16:creationId xmlns:a16="http://schemas.microsoft.com/office/drawing/2014/main" id="{F6C3D7F3-13A6-4A89-8535-4C626B151249}"/>
                    </a:ext>
                  </a:extLst>
                </p:cNvPr>
                <p:cNvPicPr/>
                <p:nvPr/>
              </p:nvPicPr>
              <p:blipFill>
                <a:blip r:embed="rId24"/>
                <a:stretch>
                  <a:fillRect/>
                </a:stretch>
              </p:blipFill>
              <p:spPr>
                <a:xfrm>
                  <a:off x="2478384" y="1870848"/>
                  <a:ext cx="16812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Mürekkep 17">
                  <a:extLst>
                    <a:ext uri="{FF2B5EF4-FFF2-40B4-BE49-F238E27FC236}">
                      <a16:creationId xmlns:a16="http://schemas.microsoft.com/office/drawing/2014/main" id="{3F9A9B7C-A7E1-404F-B2E9-4B523D288001}"/>
                    </a:ext>
                  </a:extLst>
                </p14:cNvPr>
                <p14:cNvContentPartPr/>
                <p14:nvPr/>
              </p14:nvContentPartPr>
              <p14:xfrm>
                <a:off x="2523384" y="2066688"/>
                <a:ext cx="127080" cy="12960"/>
              </p14:xfrm>
            </p:contentPart>
          </mc:Choice>
          <mc:Fallback>
            <p:pic>
              <p:nvPicPr>
                <p:cNvPr id="18" name="Mürekkep 17">
                  <a:extLst>
                    <a:ext uri="{FF2B5EF4-FFF2-40B4-BE49-F238E27FC236}">
                      <a16:creationId xmlns:a16="http://schemas.microsoft.com/office/drawing/2014/main" id="{3F9A9B7C-A7E1-404F-B2E9-4B523D288001}"/>
                    </a:ext>
                  </a:extLst>
                </p:cNvPr>
                <p:cNvPicPr/>
                <p:nvPr/>
              </p:nvPicPr>
              <p:blipFill>
                <a:blip r:embed="rId26"/>
                <a:stretch>
                  <a:fillRect/>
                </a:stretch>
              </p:blipFill>
              <p:spPr>
                <a:xfrm>
                  <a:off x="2514744" y="2057688"/>
                  <a:ext cx="1447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Mürekkep 18">
                  <a:extLst>
                    <a:ext uri="{FF2B5EF4-FFF2-40B4-BE49-F238E27FC236}">
                      <a16:creationId xmlns:a16="http://schemas.microsoft.com/office/drawing/2014/main" id="{4059023A-0AFB-473D-AA91-B64896C69A34}"/>
                    </a:ext>
                  </a:extLst>
                </p14:cNvPr>
                <p14:cNvContentPartPr/>
                <p14:nvPr/>
              </p14:nvContentPartPr>
              <p14:xfrm>
                <a:off x="2696904" y="1786608"/>
                <a:ext cx="304560" cy="474480"/>
              </p14:xfrm>
            </p:contentPart>
          </mc:Choice>
          <mc:Fallback>
            <p:pic>
              <p:nvPicPr>
                <p:cNvPr id="19" name="Mürekkep 18">
                  <a:extLst>
                    <a:ext uri="{FF2B5EF4-FFF2-40B4-BE49-F238E27FC236}">
                      <a16:creationId xmlns:a16="http://schemas.microsoft.com/office/drawing/2014/main" id="{4059023A-0AFB-473D-AA91-B64896C69A34}"/>
                    </a:ext>
                  </a:extLst>
                </p:cNvPr>
                <p:cNvPicPr/>
                <p:nvPr/>
              </p:nvPicPr>
              <p:blipFill>
                <a:blip r:embed="rId28"/>
                <a:stretch>
                  <a:fillRect/>
                </a:stretch>
              </p:blipFill>
              <p:spPr>
                <a:xfrm>
                  <a:off x="2687904" y="1777968"/>
                  <a:ext cx="322200" cy="4921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3" name="Mürekkep 22">
                  <a:extLst>
                    <a:ext uri="{FF2B5EF4-FFF2-40B4-BE49-F238E27FC236}">
                      <a16:creationId xmlns:a16="http://schemas.microsoft.com/office/drawing/2014/main" id="{89BC7BB6-5763-4A41-B83A-371FD33378F0}"/>
                    </a:ext>
                  </a:extLst>
                </p14:cNvPr>
                <p14:cNvContentPartPr/>
                <p14:nvPr/>
              </p14:nvContentPartPr>
              <p14:xfrm>
                <a:off x="1599624" y="2153448"/>
                <a:ext cx="8534520" cy="3711240"/>
              </p14:xfrm>
            </p:contentPart>
          </mc:Choice>
          <mc:Fallback>
            <p:pic>
              <p:nvPicPr>
                <p:cNvPr id="23" name="Mürekkep 22">
                  <a:extLst>
                    <a:ext uri="{FF2B5EF4-FFF2-40B4-BE49-F238E27FC236}">
                      <a16:creationId xmlns:a16="http://schemas.microsoft.com/office/drawing/2014/main" id="{89BC7BB6-5763-4A41-B83A-371FD33378F0}"/>
                    </a:ext>
                  </a:extLst>
                </p:cNvPr>
                <p:cNvPicPr/>
                <p:nvPr/>
              </p:nvPicPr>
              <p:blipFill>
                <a:blip r:embed="rId30"/>
                <a:stretch>
                  <a:fillRect/>
                </a:stretch>
              </p:blipFill>
              <p:spPr>
                <a:xfrm>
                  <a:off x="1590624" y="2144448"/>
                  <a:ext cx="8552160" cy="3728880"/>
                </a:xfrm>
                <a:prstGeom prst="rect">
                  <a:avLst/>
                </a:prstGeom>
              </p:spPr>
            </p:pic>
          </mc:Fallback>
        </mc:AlternateContent>
      </p:grpSp>
    </p:spTree>
    <p:extLst>
      <p:ext uri="{BB962C8B-B14F-4D97-AF65-F5344CB8AC3E}">
        <p14:creationId xmlns:p14="http://schemas.microsoft.com/office/powerpoint/2010/main" val="3206473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D6E96F4-010B-4DBF-8895-958275A81E7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BF07DDC2-1A73-4657-83D7-9B86B65ABA23}"/>
              </a:ext>
            </a:extLst>
          </p:cNvPr>
          <p:cNvSpPr>
            <a:spLocks noGrp="1"/>
          </p:cNvSpPr>
          <p:nvPr>
            <p:ph type="title"/>
          </p:nvPr>
        </p:nvSpPr>
        <p:spPr/>
        <p:txBody>
          <a:bodyPr/>
          <a:lstStyle/>
          <a:p>
            <a:r>
              <a:rPr lang="tr-TR" dirty="0"/>
              <a:t>«Kulaktan kulağa» ne kadar güvenli?</a:t>
            </a:r>
          </a:p>
        </p:txBody>
      </p:sp>
      <p:sp>
        <p:nvSpPr>
          <p:cNvPr id="3" name="İçerik Yer Tutucusu 2">
            <a:extLst>
              <a:ext uri="{FF2B5EF4-FFF2-40B4-BE49-F238E27FC236}">
                <a16:creationId xmlns:a16="http://schemas.microsoft.com/office/drawing/2014/main" id="{0F0DE626-B8A7-45C5-826B-ED399CEE694D}"/>
              </a:ext>
            </a:extLst>
          </p:cNvPr>
          <p:cNvSpPr>
            <a:spLocks noGrp="1"/>
          </p:cNvSpPr>
          <p:nvPr>
            <p:ph idx="1"/>
          </p:nvPr>
        </p:nvSpPr>
        <p:spPr/>
        <p:txBody>
          <a:bodyPr/>
          <a:lstStyle/>
          <a:p>
            <a:r>
              <a:rPr lang="tr-TR" dirty="0"/>
              <a:t>Network protokolleri ve işleyiş şekilleri, 1970’li yıllardan günümüze kadar çok ciddi bir değişikliğe uğramamıştır.</a:t>
            </a:r>
          </a:p>
          <a:p>
            <a:r>
              <a:rPr lang="tr-TR" dirty="0"/>
              <a:t>70 ve 80’li yıllarda Network «güvene dayalı» işleyen bir sistemdi ve günümüzdeki kadar güvenlik önlemine ihtiyaç duyulmamaktaydı.</a:t>
            </a:r>
          </a:p>
          <a:p>
            <a:endParaRPr lang="tr-TR" dirty="0"/>
          </a:p>
          <a:p>
            <a:pPr marL="0" indent="0">
              <a:buNone/>
            </a:pPr>
            <a:r>
              <a:rPr lang="tr-TR" dirty="0"/>
              <a:t>Network işleyişinde güvenliğin sağlanması için ek önlemler 2000’li yıllardan günümüze kadar geliştirildi ve halen geliştirilmeye devam etmektedir.</a:t>
            </a:r>
          </a:p>
        </p:txBody>
      </p:sp>
    </p:spTree>
    <p:extLst>
      <p:ext uri="{BB962C8B-B14F-4D97-AF65-F5344CB8AC3E}">
        <p14:creationId xmlns:p14="http://schemas.microsoft.com/office/powerpoint/2010/main" val="1283954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C1FB7EF-ED2D-433F-B47D-135D5444044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F547EA1E-F0C0-48AA-ABCA-CFFBD06A529D}"/>
              </a:ext>
            </a:extLst>
          </p:cNvPr>
          <p:cNvSpPr>
            <a:spLocks noGrp="1"/>
          </p:cNvSpPr>
          <p:nvPr>
            <p:ph type="title"/>
          </p:nvPr>
        </p:nvSpPr>
        <p:spPr/>
        <p:txBody>
          <a:bodyPr/>
          <a:lstStyle/>
          <a:p>
            <a:r>
              <a:rPr lang="tr-TR" dirty="0"/>
              <a:t>Paket tipleri – TCP ve UDP özellikleri</a:t>
            </a:r>
          </a:p>
        </p:txBody>
      </p:sp>
      <p:pic>
        <p:nvPicPr>
          <p:cNvPr id="6" name="İçerik Yer Tutucusu 5" descr="tablo içeren bir resim&#10;&#10;Açıklama otomatik olarak oluşturuldu">
            <a:extLst>
              <a:ext uri="{FF2B5EF4-FFF2-40B4-BE49-F238E27FC236}">
                <a16:creationId xmlns:a16="http://schemas.microsoft.com/office/drawing/2014/main" id="{07B8A735-B01A-495E-871F-CF2EFE90656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70249" y="2245860"/>
            <a:ext cx="5092765" cy="3864359"/>
          </a:xfrm>
        </p:spPr>
      </p:pic>
      <p:pic>
        <p:nvPicPr>
          <p:cNvPr id="8" name="Resim 7">
            <a:extLst>
              <a:ext uri="{FF2B5EF4-FFF2-40B4-BE49-F238E27FC236}">
                <a16:creationId xmlns:a16="http://schemas.microsoft.com/office/drawing/2014/main" id="{7AAB94C9-B45A-4D99-8CAD-39128AF5AA57}"/>
              </a:ext>
            </a:extLst>
          </p:cNvPr>
          <p:cNvPicPr>
            <a:picLocks noChangeAspect="1"/>
          </p:cNvPicPr>
          <p:nvPr/>
        </p:nvPicPr>
        <p:blipFill>
          <a:blip r:embed="rId5"/>
          <a:stretch>
            <a:fillRect/>
          </a:stretch>
        </p:blipFill>
        <p:spPr>
          <a:xfrm>
            <a:off x="6096000" y="2245860"/>
            <a:ext cx="5092765" cy="3864359"/>
          </a:xfrm>
          <a:prstGeom prst="rect">
            <a:avLst/>
          </a:prstGeom>
        </p:spPr>
      </p:pic>
      <p:sp>
        <p:nvSpPr>
          <p:cNvPr id="9" name="Metin kutusu 8">
            <a:extLst>
              <a:ext uri="{FF2B5EF4-FFF2-40B4-BE49-F238E27FC236}">
                <a16:creationId xmlns:a16="http://schemas.microsoft.com/office/drawing/2014/main" id="{769EDDC1-A9CC-43A3-8AE5-C1A282B1C6A2}"/>
              </a:ext>
            </a:extLst>
          </p:cNvPr>
          <p:cNvSpPr txBox="1"/>
          <p:nvPr/>
        </p:nvSpPr>
        <p:spPr>
          <a:xfrm>
            <a:off x="670249" y="1690688"/>
            <a:ext cx="5092765" cy="461665"/>
          </a:xfrm>
          <a:prstGeom prst="rect">
            <a:avLst/>
          </a:prstGeom>
          <a:noFill/>
        </p:spPr>
        <p:txBody>
          <a:bodyPr wrap="square" rtlCol="0">
            <a:spAutoFit/>
          </a:bodyPr>
          <a:lstStyle/>
          <a:p>
            <a:pPr algn="ctr"/>
            <a:r>
              <a:rPr lang="tr-TR" sz="2400" dirty="0">
                <a:solidFill>
                  <a:schemeClr val="bg1"/>
                </a:solidFill>
              </a:rPr>
              <a:t>TCP Veri Paketi Yapısı</a:t>
            </a:r>
          </a:p>
        </p:txBody>
      </p:sp>
      <p:sp>
        <p:nvSpPr>
          <p:cNvPr id="10" name="Metin kutusu 9">
            <a:extLst>
              <a:ext uri="{FF2B5EF4-FFF2-40B4-BE49-F238E27FC236}">
                <a16:creationId xmlns:a16="http://schemas.microsoft.com/office/drawing/2014/main" id="{5AFA1820-486D-4148-AAA9-8D9A470A1EC4}"/>
              </a:ext>
            </a:extLst>
          </p:cNvPr>
          <p:cNvSpPr txBox="1"/>
          <p:nvPr/>
        </p:nvSpPr>
        <p:spPr>
          <a:xfrm>
            <a:off x="6096000" y="1704260"/>
            <a:ext cx="5092765" cy="461665"/>
          </a:xfrm>
          <a:prstGeom prst="rect">
            <a:avLst/>
          </a:prstGeom>
          <a:noFill/>
        </p:spPr>
        <p:txBody>
          <a:bodyPr wrap="square" rtlCol="0">
            <a:spAutoFit/>
          </a:bodyPr>
          <a:lstStyle/>
          <a:p>
            <a:pPr algn="ctr"/>
            <a:r>
              <a:rPr lang="tr-TR" sz="2400" dirty="0">
                <a:solidFill>
                  <a:schemeClr val="bg1"/>
                </a:solidFill>
              </a:rPr>
              <a:t>UDP Veri Paketi Yapısı</a:t>
            </a:r>
          </a:p>
        </p:txBody>
      </p:sp>
    </p:spTree>
    <p:extLst>
      <p:ext uri="{BB962C8B-B14F-4D97-AF65-F5344CB8AC3E}">
        <p14:creationId xmlns:p14="http://schemas.microsoft.com/office/powerpoint/2010/main" val="1436932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BFA5F0F-45FC-4088-9577-1AB413BC69E5}"/>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67538DFD-2B15-481B-A31E-18C6D12880D8}"/>
              </a:ext>
            </a:extLst>
          </p:cNvPr>
          <p:cNvSpPr>
            <a:spLocks noGrp="1"/>
          </p:cNvSpPr>
          <p:nvPr>
            <p:ph type="title"/>
          </p:nvPr>
        </p:nvSpPr>
        <p:spPr/>
        <p:txBody>
          <a:bodyPr/>
          <a:lstStyle/>
          <a:p>
            <a:r>
              <a:rPr lang="tr-TR" dirty="0"/>
              <a:t>TCP Bağlantı Şeması </a:t>
            </a:r>
            <a:r>
              <a:rPr lang="tr-TR" b="1" i="1" dirty="0"/>
              <a:t>(3-Way </a:t>
            </a:r>
            <a:r>
              <a:rPr lang="tr-TR" b="1" i="1" dirty="0" err="1"/>
              <a:t>Handshake</a:t>
            </a:r>
            <a:r>
              <a:rPr lang="tr-TR" b="1" i="1" dirty="0"/>
              <a:t>)</a:t>
            </a:r>
          </a:p>
        </p:txBody>
      </p:sp>
      <p:pic>
        <p:nvPicPr>
          <p:cNvPr id="6" name="İçerik Yer Tutucusu 5">
            <a:extLst>
              <a:ext uri="{FF2B5EF4-FFF2-40B4-BE49-F238E27FC236}">
                <a16:creationId xmlns:a16="http://schemas.microsoft.com/office/drawing/2014/main" id="{22379061-959F-4896-9EB3-C93F7C18EC24}"/>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927697" y="1515135"/>
            <a:ext cx="6336605" cy="49777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75803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CC2C894-0DE6-4549-A534-6954EDF447F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5016A313-8830-4BC2-AF2B-54A67E60D6AC}"/>
              </a:ext>
            </a:extLst>
          </p:cNvPr>
          <p:cNvSpPr>
            <a:spLocks noGrp="1"/>
          </p:cNvSpPr>
          <p:nvPr>
            <p:ph type="title"/>
          </p:nvPr>
        </p:nvSpPr>
        <p:spPr>
          <a:xfrm>
            <a:off x="838200" y="365125"/>
            <a:ext cx="11170298" cy="1325563"/>
          </a:xfrm>
        </p:spPr>
        <p:txBody>
          <a:bodyPr/>
          <a:lstStyle/>
          <a:p>
            <a:r>
              <a:rPr lang="tr-TR" dirty="0"/>
              <a:t>ICMP Nedir? </a:t>
            </a:r>
            <a:r>
              <a:rPr lang="tr-TR" sz="3200" b="1" i="1" dirty="0"/>
              <a:t>(Internet Control Message Protocol)</a:t>
            </a:r>
          </a:p>
        </p:txBody>
      </p:sp>
      <p:sp>
        <p:nvSpPr>
          <p:cNvPr id="3" name="İçerik Yer Tutucusu 2">
            <a:extLst>
              <a:ext uri="{FF2B5EF4-FFF2-40B4-BE49-F238E27FC236}">
                <a16:creationId xmlns:a16="http://schemas.microsoft.com/office/drawing/2014/main" id="{A7FDA9C2-F7C4-462E-AED5-B68A2DF90BBD}"/>
              </a:ext>
            </a:extLst>
          </p:cNvPr>
          <p:cNvSpPr>
            <a:spLocks noGrp="1"/>
          </p:cNvSpPr>
          <p:nvPr>
            <p:ph idx="1"/>
          </p:nvPr>
        </p:nvSpPr>
        <p:spPr>
          <a:xfrm>
            <a:off x="838200" y="1156996"/>
            <a:ext cx="10515600" cy="5188940"/>
          </a:xfrm>
        </p:spPr>
        <p:txBody>
          <a:bodyPr anchor="ctr"/>
          <a:lstStyle/>
          <a:p>
            <a:pPr marL="0" indent="0">
              <a:buNone/>
            </a:pPr>
            <a:r>
              <a:rPr lang="tr-TR" b="1" dirty="0" err="1">
                <a:solidFill>
                  <a:srgbClr val="92D050"/>
                </a:solidFill>
              </a:rPr>
              <a:t>Ping</a:t>
            </a:r>
            <a:r>
              <a:rPr lang="tr-TR" b="1" dirty="0">
                <a:solidFill>
                  <a:srgbClr val="92D050"/>
                </a:solidFill>
              </a:rPr>
              <a:t> ve </a:t>
            </a:r>
            <a:r>
              <a:rPr lang="tr-TR" b="1" dirty="0" err="1">
                <a:solidFill>
                  <a:srgbClr val="92D050"/>
                </a:solidFill>
              </a:rPr>
              <a:t>traceroute</a:t>
            </a:r>
            <a:r>
              <a:rPr lang="tr-TR" b="1" dirty="0">
                <a:solidFill>
                  <a:srgbClr val="92D050"/>
                </a:solidFill>
              </a:rPr>
              <a:t> komutları ICMP kullanır.</a:t>
            </a:r>
          </a:p>
          <a:p>
            <a:pPr marL="0" indent="0">
              <a:buNone/>
            </a:pPr>
            <a:r>
              <a:rPr lang="tr-TR" dirty="0"/>
              <a:t>Bir «Taşıma Katmanı» protokolü değildir.</a:t>
            </a:r>
          </a:p>
          <a:p>
            <a:pPr marL="0" indent="0">
              <a:buNone/>
            </a:pPr>
            <a:r>
              <a:rPr lang="tr-TR" dirty="0"/>
              <a:t>Normal haberleşme süreçlerinde kullanılmaz.</a:t>
            </a:r>
          </a:p>
          <a:p>
            <a:pPr marL="0" indent="0">
              <a:buNone/>
            </a:pPr>
            <a:r>
              <a:rPr lang="tr-TR" dirty="0"/>
              <a:t>Hata bildirme ve hata tespiti için kullanılır.</a:t>
            </a:r>
          </a:p>
          <a:p>
            <a:pPr marL="0" indent="0">
              <a:buNone/>
            </a:pPr>
            <a:r>
              <a:rPr lang="tr-TR" b="1" dirty="0">
                <a:solidFill>
                  <a:srgbClr val="C00000"/>
                </a:solidFill>
              </a:rPr>
              <a:t>Aynı zamanda siber saldırılarda da çok kullanılır.</a:t>
            </a:r>
          </a:p>
          <a:p>
            <a:pPr marL="0" indent="0">
              <a:buNone/>
            </a:pPr>
            <a:endParaRPr lang="tr-TR" dirty="0"/>
          </a:p>
        </p:txBody>
      </p:sp>
      <p:grpSp>
        <p:nvGrpSpPr>
          <p:cNvPr id="8" name="Grup 7">
            <a:extLst>
              <a:ext uri="{FF2B5EF4-FFF2-40B4-BE49-F238E27FC236}">
                <a16:creationId xmlns:a16="http://schemas.microsoft.com/office/drawing/2014/main" id="{8418D513-65BB-49F8-9D44-B9485EE3E473}"/>
              </a:ext>
            </a:extLst>
          </p:cNvPr>
          <p:cNvGrpSpPr/>
          <p:nvPr/>
        </p:nvGrpSpPr>
        <p:grpSpPr>
          <a:xfrm>
            <a:off x="1280304" y="4032576"/>
            <a:ext cx="360" cy="360"/>
            <a:chOff x="1280304" y="4032576"/>
            <a:chExt cx="360" cy="360"/>
          </a:xfrm>
        </p:grpSpPr>
        <mc:AlternateContent xmlns:mc="http://schemas.openxmlformats.org/markup-compatibility/2006">
          <mc:Choice xmlns:p14="http://schemas.microsoft.com/office/powerpoint/2010/main" Requires="p14">
            <p:contentPart p14:bwMode="auto" r:id="rId4">
              <p14:nvContentPartPr>
                <p14:cNvPr id="5" name="Mürekkep 4">
                  <a:extLst>
                    <a:ext uri="{FF2B5EF4-FFF2-40B4-BE49-F238E27FC236}">
                      <a16:creationId xmlns:a16="http://schemas.microsoft.com/office/drawing/2014/main" id="{711107AC-CA89-404E-91A3-3B98079503AB}"/>
                    </a:ext>
                  </a:extLst>
                </p14:cNvPr>
                <p14:cNvContentPartPr/>
                <p14:nvPr/>
              </p14:nvContentPartPr>
              <p14:xfrm>
                <a:off x="1280304" y="4032576"/>
                <a:ext cx="360" cy="360"/>
              </p14:xfrm>
            </p:contentPart>
          </mc:Choice>
          <mc:Fallback>
            <p:pic>
              <p:nvPicPr>
                <p:cNvPr id="5" name="Mürekkep 4">
                  <a:extLst>
                    <a:ext uri="{FF2B5EF4-FFF2-40B4-BE49-F238E27FC236}">
                      <a16:creationId xmlns:a16="http://schemas.microsoft.com/office/drawing/2014/main" id="{711107AC-CA89-404E-91A3-3B98079503AB}"/>
                    </a:ext>
                  </a:extLst>
                </p:cNvPr>
                <p:cNvPicPr/>
                <p:nvPr/>
              </p:nvPicPr>
              <p:blipFill>
                <a:blip r:embed="rId5"/>
                <a:stretch>
                  <a:fillRect/>
                </a:stretch>
              </p:blipFill>
              <p:spPr>
                <a:xfrm>
                  <a:off x="1271304" y="402393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Mürekkep 5">
                  <a:extLst>
                    <a:ext uri="{FF2B5EF4-FFF2-40B4-BE49-F238E27FC236}">
                      <a16:creationId xmlns:a16="http://schemas.microsoft.com/office/drawing/2014/main" id="{55F3D509-94AF-4AFD-BB2C-BF02AC82313C}"/>
                    </a:ext>
                  </a:extLst>
                </p14:cNvPr>
                <p14:cNvContentPartPr/>
                <p14:nvPr/>
              </p14:nvContentPartPr>
              <p14:xfrm>
                <a:off x="1280304" y="4032576"/>
                <a:ext cx="360" cy="360"/>
              </p14:xfrm>
            </p:contentPart>
          </mc:Choice>
          <mc:Fallback>
            <p:pic>
              <p:nvPicPr>
                <p:cNvPr id="6" name="Mürekkep 5">
                  <a:extLst>
                    <a:ext uri="{FF2B5EF4-FFF2-40B4-BE49-F238E27FC236}">
                      <a16:creationId xmlns:a16="http://schemas.microsoft.com/office/drawing/2014/main" id="{55F3D509-94AF-4AFD-BB2C-BF02AC82313C}"/>
                    </a:ext>
                  </a:extLst>
                </p:cNvPr>
                <p:cNvPicPr/>
                <p:nvPr/>
              </p:nvPicPr>
              <p:blipFill>
                <a:blip r:embed="rId5"/>
                <a:stretch>
                  <a:fillRect/>
                </a:stretch>
              </p:blipFill>
              <p:spPr>
                <a:xfrm>
                  <a:off x="1271304" y="4023936"/>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7" name="Mürekkep 6">
                <a:extLst>
                  <a:ext uri="{FF2B5EF4-FFF2-40B4-BE49-F238E27FC236}">
                    <a16:creationId xmlns:a16="http://schemas.microsoft.com/office/drawing/2014/main" id="{DEDFDE34-B4CD-4600-8D3E-01291CBAA3D0}"/>
                  </a:ext>
                </a:extLst>
              </p14:cNvPr>
              <p14:cNvContentPartPr/>
              <p14:nvPr/>
            </p14:nvContentPartPr>
            <p14:xfrm>
              <a:off x="1179144" y="4059216"/>
              <a:ext cx="360" cy="360"/>
            </p14:xfrm>
          </p:contentPart>
        </mc:Choice>
        <mc:Fallback>
          <p:pic>
            <p:nvPicPr>
              <p:cNvPr id="7" name="Mürekkep 6">
                <a:extLst>
                  <a:ext uri="{FF2B5EF4-FFF2-40B4-BE49-F238E27FC236}">
                    <a16:creationId xmlns:a16="http://schemas.microsoft.com/office/drawing/2014/main" id="{DEDFDE34-B4CD-4600-8D3E-01291CBAA3D0}"/>
                  </a:ext>
                </a:extLst>
              </p:cNvPr>
              <p:cNvPicPr/>
              <p:nvPr/>
            </p:nvPicPr>
            <p:blipFill>
              <a:blip r:embed="rId5"/>
              <a:stretch>
                <a:fillRect/>
              </a:stretch>
            </p:blipFill>
            <p:spPr>
              <a:xfrm>
                <a:off x="1170504" y="4050576"/>
                <a:ext cx="18000" cy="18000"/>
              </a:xfrm>
              <a:prstGeom prst="rect">
                <a:avLst/>
              </a:prstGeom>
            </p:spPr>
          </p:pic>
        </mc:Fallback>
      </mc:AlternateContent>
      <p:grpSp>
        <p:nvGrpSpPr>
          <p:cNvPr id="11" name="Grup 10">
            <a:extLst>
              <a:ext uri="{FF2B5EF4-FFF2-40B4-BE49-F238E27FC236}">
                <a16:creationId xmlns:a16="http://schemas.microsoft.com/office/drawing/2014/main" id="{2F9046CD-3655-4154-939D-BD5A9D5B3259}"/>
              </a:ext>
            </a:extLst>
          </p:cNvPr>
          <p:cNvGrpSpPr/>
          <p:nvPr/>
        </p:nvGrpSpPr>
        <p:grpSpPr>
          <a:xfrm>
            <a:off x="3666744" y="4017456"/>
            <a:ext cx="658440" cy="97560"/>
            <a:chOff x="3666744" y="4017456"/>
            <a:chExt cx="658440" cy="97560"/>
          </a:xfrm>
        </p:grpSpPr>
        <mc:AlternateContent xmlns:mc="http://schemas.openxmlformats.org/markup-compatibility/2006">
          <mc:Choice xmlns:p14="http://schemas.microsoft.com/office/powerpoint/2010/main" Requires="p14">
            <p:contentPart p14:bwMode="auto" r:id="rId8">
              <p14:nvContentPartPr>
                <p14:cNvPr id="9" name="Mürekkep 8">
                  <a:extLst>
                    <a:ext uri="{FF2B5EF4-FFF2-40B4-BE49-F238E27FC236}">
                      <a16:creationId xmlns:a16="http://schemas.microsoft.com/office/drawing/2014/main" id="{E73C9AE0-6CCF-4394-8FB0-602F6591ACE7}"/>
                    </a:ext>
                  </a:extLst>
                </p14:cNvPr>
                <p14:cNvContentPartPr/>
                <p14:nvPr/>
              </p14:nvContentPartPr>
              <p14:xfrm>
                <a:off x="3666744" y="4114656"/>
                <a:ext cx="360" cy="360"/>
              </p14:xfrm>
            </p:contentPart>
          </mc:Choice>
          <mc:Fallback>
            <p:pic>
              <p:nvPicPr>
                <p:cNvPr id="9" name="Mürekkep 8">
                  <a:extLst>
                    <a:ext uri="{FF2B5EF4-FFF2-40B4-BE49-F238E27FC236}">
                      <a16:creationId xmlns:a16="http://schemas.microsoft.com/office/drawing/2014/main" id="{E73C9AE0-6CCF-4394-8FB0-602F6591ACE7}"/>
                    </a:ext>
                  </a:extLst>
                </p:cNvPr>
                <p:cNvPicPr/>
                <p:nvPr/>
              </p:nvPicPr>
              <p:blipFill>
                <a:blip r:embed="rId5"/>
                <a:stretch>
                  <a:fillRect/>
                </a:stretch>
              </p:blipFill>
              <p:spPr>
                <a:xfrm>
                  <a:off x="3657744" y="410601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Mürekkep 9">
                  <a:extLst>
                    <a:ext uri="{FF2B5EF4-FFF2-40B4-BE49-F238E27FC236}">
                      <a16:creationId xmlns:a16="http://schemas.microsoft.com/office/drawing/2014/main" id="{F62D9D24-E3AD-43D5-9E42-B905EE83202E}"/>
                    </a:ext>
                  </a:extLst>
                </p14:cNvPr>
                <p14:cNvContentPartPr/>
                <p14:nvPr/>
              </p14:nvContentPartPr>
              <p14:xfrm>
                <a:off x="3666744" y="4017456"/>
                <a:ext cx="658440" cy="97560"/>
              </p14:xfrm>
            </p:contentPart>
          </mc:Choice>
          <mc:Fallback>
            <p:pic>
              <p:nvPicPr>
                <p:cNvPr id="10" name="Mürekkep 9">
                  <a:extLst>
                    <a:ext uri="{FF2B5EF4-FFF2-40B4-BE49-F238E27FC236}">
                      <a16:creationId xmlns:a16="http://schemas.microsoft.com/office/drawing/2014/main" id="{F62D9D24-E3AD-43D5-9E42-B905EE83202E}"/>
                    </a:ext>
                  </a:extLst>
                </p:cNvPr>
                <p:cNvPicPr/>
                <p:nvPr/>
              </p:nvPicPr>
              <p:blipFill>
                <a:blip r:embed="rId10"/>
                <a:stretch>
                  <a:fillRect/>
                </a:stretch>
              </p:blipFill>
              <p:spPr>
                <a:xfrm>
                  <a:off x="3657744" y="4008816"/>
                  <a:ext cx="676080" cy="115200"/>
                </a:xfrm>
                <a:prstGeom prst="rect">
                  <a:avLst/>
                </a:prstGeom>
              </p:spPr>
            </p:pic>
          </mc:Fallback>
        </mc:AlternateContent>
      </p:grpSp>
    </p:spTree>
    <p:extLst>
      <p:ext uri="{BB962C8B-B14F-4D97-AF65-F5344CB8AC3E}">
        <p14:creationId xmlns:p14="http://schemas.microsoft.com/office/powerpoint/2010/main" val="2048501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F0F22DE-74BE-4CB6-B967-5BC5F16A3F1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5016A313-8830-4BC2-AF2B-54A67E60D6AC}"/>
              </a:ext>
            </a:extLst>
          </p:cNvPr>
          <p:cNvSpPr>
            <a:spLocks noGrp="1"/>
          </p:cNvSpPr>
          <p:nvPr>
            <p:ph type="title"/>
          </p:nvPr>
        </p:nvSpPr>
        <p:spPr>
          <a:xfrm rot="16200000">
            <a:off x="-4595018" y="937418"/>
            <a:ext cx="10515600" cy="1325563"/>
          </a:xfrm>
        </p:spPr>
        <p:txBody>
          <a:bodyPr/>
          <a:lstStyle/>
          <a:p>
            <a:r>
              <a:rPr lang="tr-TR" b="1" dirty="0"/>
              <a:t>OSI Katmanları</a:t>
            </a:r>
          </a:p>
        </p:txBody>
      </p:sp>
      <p:pic>
        <p:nvPicPr>
          <p:cNvPr id="6" name="İçerik Yer Tutucusu 5">
            <a:extLst>
              <a:ext uri="{FF2B5EF4-FFF2-40B4-BE49-F238E27FC236}">
                <a16:creationId xmlns:a16="http://schemas.microsoft.com/office/drawing/2014/main" id="{6F791218-DF77-45F1-A5F1-A9E5CC64705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00784" y="0"/>
            <a:ext cx="8790432" cy="685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41158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raf içeren bir resim&#10;&#10;Açıklama otomatik olarak oluşturuldu">
            <a:extLst>
              <a:ext uri="{FF2B5EF4-FFF2-40B4-BE49-F238E27FC236}">
                <a16:creationId xmlns:a16="http://schemas.microsoft.com/office/drawing/2014/main" id="{C4CBC7C5-D6B4-4275-9717-3AD241C35C99}"/>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2" name="Başlık 1">
            <a:extLst>
              <a:ext uri="{FF2B5EF4-FFF2-40B4-BE49-F238E27FC236}">
                <a16:creationId xmlns:a16="http://schemas.microsoft.com/office/drawing/2014/main" id="{111076D1-02CD-421F-9CE0-AEABFBC93ACB}"/>
              </a:ext>
            </a:extLst>
          </p:cNvPr>
          <p:cNvSpPr>
            <a:spLocks noGrp="1"/>
          </p:cNvSpPr>
          <p:nvPr>
            <p:ph type="title"/>
          </p:nvPr>
        </p:nvSpPr>
        <p:spPr>
          <a:xfrm>
            <a:off x="838201" y="1065862"/>
            <a:ext cx="3313164" cy="4726276"/>
          </a:xfrm>
        </p:spPr>
        <p:txBody>
          <a:bodyPr>
            <a:normAutofit/>
          </a:bodyPr>
          <a:lstStyle/>
          <a:p>
            <a:pPr algn="r"/>
            <a:r>
              <a:rPr lang="tr-TR" sz="4000" dirty="0">
                <a:solidFill>
                  <a:srgbClr val="FFFFFF"/>
                </a:solidFill>
              </a:rPr>
              <a:t>2. GÜN</a:t>
            </a:r>
            <a:br>
              <a:rPr lang="tr-TR" sz="4000" dirty="0">
                <a:solidFill>
                  <a:srgbClr val="FFFFFF"/>
                </a:solidFill>
              </a:rPr>
            </a:br>
            <a:br>
              <a:rPr lang="tr-TR" sz="4000" dirty="0">
                <a:solidFill>
                  <a:srgbClr val="FFFFFF"/>
                </a:solidFill>
              </a:rPr>
            </a:br>
            <a:r>
              <a:rPr lang="tr-TR" sz="4000" dirty="0">
                <a:solidFill>
                  <a:srgbClr val="FFFFFF"/>
                </a:solidFill>
              </a:rPr>
              <a:t>Ana / Alt Başlıklar</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7989B718-836E-4060-9467-DED165FDEB9E}"/>
              </a:ext>
            </a:extLst>
          </p:cNvPr>
          <p:cNvSpPr>
            <a:spLocks noGrp="1"/>
          </p:cNvSpPr>
          <p:nvPr>
            <p:ph idx="1"/>
          </p:nvPr>
        </p:nvSpPr>
        <p:spPr>
          <a:xfrm>
            <a:off x="5155380" y="914400"/>
            <a:ext cx="5744685" cy="5697247"/>
          </a:xfrm>
        </p:spPr>
        <p:txBody>
          <a:bodyPr anchor="ctr">
            <a:noAutofit/>
          </a:bodyPr>
          <a:lstStyle/>
          <a:p>
            <a:pPr marL="0" indent="0">
              <a:buNone/>
            </a:pPr>
            <a:r>
              <a:rPr lang="tr-TR" sz="1600" dirty="0">
                <a:solidFill>
                  <a:srgbClr val="FFFFFF"/>
                </a:solidFill>
              </a:rPr>
              <a:t>Network üzerindeki tehlikeler</a:t>
            </a:r>
          </a:p>
          <a:p>
            <a:pPr marL="457200" lvl="1" indent="0">
              <a:buNone/>
            </a:pPr>
            <a:r>
              <a:rPr lang="tr-TR" sz="1600" dirty="0">
                <a:solidFill>
                  <a:srgbClr val="FFFFFF"/>
                </a:solidFill>
              </a:rPr>
              <a:t>MITM Saldırısı (ARP </a:t>
            </a:r>
            <a:r>
              <a:rPr lang="tr-TR" sz="1600" dirty="0" err="1">
                <a:solidFill>
                  <a:srgbClr val="FFFFFF"/>
                </a:solidFill>
              </a:rPr>
              <a:t>Spoof</a:t>
            </a:r>
            <a:r>
              <a:rPr lang="tr-TR" sz="1600" dirty="0">
                <a:solidFill>
                  <a:srgbClr val="FFFFFF"/>
                </a:solidFill>
              </a:rPr>
              <a:t>) Nedir?</a:t>
            </a:r>
          </a:p>
          <a:p>
            <a:pPr marL="457200" lvl="1" indent="0">
              <a:buNone/>
            </a:pPr>
            <a:r>
              <a:rPr lang="tr-TR" sz="1600" dirty="0">
                <a:solidFill>
                  <a:srgbClr val="FFFFFF"/>
                </a:solidFill>
              </a:rPr>
              <a:t>DNS </a:t>
            </a:r>
            <a:r>
              <a:rPr lang="tr-TR" sz="1600" dirty="0" err="1">
                <a:solidFill>
                  <a:srgbClr val="FFFFFF"/>
                </a:solidFill>
              </a:rPr>
              <a:t>Spoofing</a:t>
            </a:r>
            <a:r>
              <a:rPr lang="tr-TR" sz="1600" dirty="0">
                <a:solidFill>
                  <a:srgbClr val="FFFFFF"/>
                </a:solidFill>
              </a:rPr>
              <a:t> Nedir?</a:t>
            </a:r>
          </a:p>
          <a:p>
            <a:pPr marL="457200" lvl="1" indent="0">
              <a:buNone/>
            </a:pPr>
            <a:r>
              <a:rPr lang="tr-TR" sz="1600" dirty="0" err="1">
                <a:solidFill>
                  <a:srgbClr val="FFFFFF"/>
                </a:solidFill>
              </a:rPr>
              <a:t>DDoS</a:t>
            </a:r>
            <a:r>
              <a:rPr lang="tr-TR" sz="1600" dirty="0">
                <a:solidFill>
                  <a:srgbClr val="FFFFFF"/>
                </a:solidFill>
              </a:rPr>
              <a:t>/</a:t>
            </a:r>
            <a:r>
              <a:rPr lang="tr-TR" sz="1600" dirty="0" err="1">
                <a:solidFill>
                  <a:srgbClr val="FFFFFF"/>
                </a:solidFill>
              </a:rPr>
              <a:t>DoS</a:t>
            </a:r>
            <a:r>
              <a:rPr lang="tr-TR" sz="1600" dirty="0">
                <a:solidFill>
                  <a:srgbClr val="FFFFFF"/>
                </a:solidFill>
              </a:rPr>
              <a:t> Nedir?</a:t>
            </a:r>
          </a:p>
          <a:p>
            <a:pPr marL="457200" lvl="1" indent="0">
              <a:buNone/>
            </a:pPr>
            <a:r>
              <a:rPr lang="tr-TR" sz="1600" dirty="0" err="1">
                <a:solidFill>
                  <a:srgbClr val="FFFFFF"/>
                </a:solidFill>
              </a:rPr>
              <a:t>Botnet</a:t>
            </a:r>
            <a:r>
              <a:rPr lang="tr-TR" sz="1600" dirty="0">
                <a:solidFill>
                  <a:srgbClr val="FFFFFF"/>
                </a:solidFill>
              </a:rPr>
              <a:t> Nedir?</a:t>
            </a:r>
          </a:p>
          <a:p>
            <a:pPr marL="457200" lvl="1" indent="0">
              <a:buNone/>
            </a:pPr>
            <a:r>
              <a:rPr lang="tr-TR" sz="1600" dirty="0" err="1">
                <a:solidFill>
                  <a:srgbClr val="FFFFFF"/>
                </a:solidFill>
              </a:rPr>
              <a:t>DoS</a:t>
            </a:r>
            <a:r>
              <a:rPr lang="tr-TR" sz="1600" dirty="0">
                <a:solidFill>
                  <a:srgbClr val="FFFFFF"/>
                </a:solidFill>
              </a:rPr>
              <a:t> Saldırı tipleri</a:t>
            </a:r>
          </a:p>
          <a:p>
            <a:pPr marL="914400" lvl="2" indent="0">
              <a:buNone/>
            </a:pPr>
            <a:r>
              <a:rPr lang="tr-TR" sz="1600" dirty="0">
                <a:solidFill>
                  <a:srgbClr val="FFFFFF"/>
                </a:solidFill>
              </a:rPr>
              <a:t>SYN </a:t>
            </a:r>
            <a:r>
              <a:rPr lang="tr-TR" sz="1600" dirty="0" err="1">
                <a:solidFill>
                  <a:srgbClr val="FFFFFF"/>
                </a:solidFill>
              </a:rPr>
              <a:t>Flood</a:t>
            </a:r>
            <a:r>
              <a:rPr lang="tr-TR" sz="1600" dirty="0">
                <a:solidFill>
                  <a:srgbClr val="FFFFFF"/>
                </a:solidFill>
              </a:rPr>
              <a:t> (TCP)</a:t>
            </a:r>
          </a:p>
          <a:p>
            <a:pPr marL="914400" lvl="2" indent="0">
              <a:buNone/>
            </a:pPr>
            <a:r>
              <a:rPr lang="tr-TR" sz="1600" dirty="0">
                <a:solidFill>
                  <a:srgbClr val="FFFFFF"/>
                </a:solidFill>
              </a:rPr>
              <a:t>ACK </a:t>
            </a:r>
            <a:r>
              <a:rPr lang="tr-TR" sz="1600" dirty="0" err="1">
                <a:solidFill>
                  <a:srgbClr val="FFFFFF"/>
                </a:solidFill>
              </a:rPr>
              <a:t>Flood</a:t>
            </a:r>
            <a:r>
              <a:rPr lang="tr-TR" sz="1600" dirty="0">
                <a:solidFill>
                  <a:srgbClr val="FFFFFF"/>
                </a:solidFill>
              </a:rPr>
              <a:t> (TCP)</a:t>
            </a:r>
          </a:p>
          <a:p>
            <a:pPr marL="914400" lvl="2" indent="0">
              <a:buNone/>
            </a:pPr>
            <a:r>
              <a:rPr lang="tr-TR" sz="1600" dirty="0" err="1">
                <a:solidFill>
                  <a:srgbClr val="FFFFFF"/>
                </a:solidFill>
              </a:rPr>
              <a:t>Teardrop</a:t>
            </a:r>
            <a:r>
              <a:rPr lang="tr-TR" sz="1600" dirty="0">
                <a:solidFill>
                  <a:srgbClr val="FFFFFF"/>
                </a:solidFill>
              </a:rPr>
              <a:t> Saldırısı (</a:t>
            </a:r>
            <a:r>
              <a:rPr lang="tr-TR" sz="1600" dirty="0" err="1">
                <a:solidFill>
                  <a:srgbClr val="FFFFFF"/>
                </a:solidFill>
              </a:rPr>
              <a:t>Fragmentasyon</a:t>
            </a:r>
            <a:r>
              <a:rPr lang="tr-TR" sz="1600" dirty="0">
                <a:solidFill>
                  <a:srgbClr val="FFFFFF"/>
                </a:solidFill>
              </a:rPr>
              <a:t>)</a:t>
            </a:r>
          </a:p>
          <a:p>
            <a:pPr marL="914400" lvl="2" indent="0">
              <a:buNone/>
            </a:pPr>
            <a:r>
              <a:rPr lang="tr-TR" sz="1600" dirty="0" err="1">
                <a:solidFill>
                  <a:srgbClr val="FFFFFF"/>
                </a:solidFill>
              </a:rPr>
              <a:t>Smurf</a:t>
            </a:r>
            <a:r>
              <a:rPr lang="tr-TR" sz="1600" dirty="0">
                <a:solidFill>
                  <a:srgbClr val="FFFFFF"/>
                </a:solidFill>
              </a:rPr>
              <a:t> Saldırısı (ICMP </a:t>
            </a:r>
            <a:r>
              <a:rPr lang="tr-TR" sz="1600" dirty="0" err="1">
                <a:solidFill>
                  <a:srgbClr val="FFFFFF"/>
                </a:solidFill>
              </a:rPr>
              <a:t>Spoof</a:t>
            </a:r>
            <a:r>
              <a:rPr lang="tr-TR" sz="1600" dirty="0">
                <a:solidFill>
                  <a:srgbClr val="FFFFFF"/>
                </a:solidFill>
              </a:rPr>
              <a:t>)</a:t>
            </a:r>
          </a:p>
          <a:p>
            <a:pPr marL="914400" lvl="2" indent="0">
              <a:buNone/>
            </a:pPr>
            <a:r>
              <a:rPr lang="tr-TR" sz="1600" dirty="0" err="1">
                <a:solidFill>
                  <a:srgbClr val="FFFFFF"/>
                </a:solidFill>
              </a:rPr>
              <a:t>Ping</a:t>
            </a:r>
            <a:r>
              <a:rPr lang="tr-TR" sz="1600" dirty="0">
                <a:solidFill>
                  <a:srgbClr val="FFFFFF"/>
                </a:solidFill>
              </a:rPr>
              <a:t>-of-</a:t>
            </a:r>
            <a:r>
              <a:rPr lang="tr-TR" sz="1600" dirty="0" err="1">
                <a:solidFill>
                  <a:srgbClr val="FFFFFF"/>
                </a:solidFill>
              </a:rPr>
              <a:t>Death</a:t>
            </a:r>
            <a:r>
              <a:rPr lang="tr-TR" sz="1600" dirty="0">
                <a:solidFill>
                  <a:srgbClr val="FFFFFF"/>
                </a:solidFill>
              </a:rPr>
              <a:t> (ICMP)</a:t>
            </a:r>
          </a:p>
          <a:p>
            <a:pPr marL="914400" lvl="2" indent="0">
              <a:buNone/>
            </a:pPr>
            <a:r>
              <a:rPr lang="tr-TR" sz="1600" dirty="0">
                <a:solidFill>
                  <a:srgbClr val="FFFFFF"/>
                </a:solidFill>
              </a:rPr>
              <a:t>Zaman tespiti (ICMP)</a:t>
            </a:r>
          </a:p>
          <a:p>
            <a:pPr marL="0" indent="0">
              <a:buNone/>
            </a:pPr>
            <a:r>
              <a:rPr lang="tr-TR" sz="1600" dirty="0">
                <a:solidFill>
                  <a:srgbClr val="FFFFFF"/>
                </a:solidFill>
              </a:rPr>
              <a:t>Network genelinde güvenlik önlemleri</a:t>
            </a:r>
          </a:p>
          <a:p>
            <a:pPr marL="457200" lvl="1" indent="0">
              <a:buNone/>
            </a:pPr>
            <a:r>
              <a:rPr lang="tr-TR" sz="1600" dirty="0">
                <a:solidFill>
                  <a:srgbClr val="FFFFFF"/>
                </a:solidFill>
              </a:rPr>
              <a:t>Statik ARP kaydı</a:t>
            </a:r>
          </a:p>
          <a:p>
            <a:pPr marL="457200" lvl="1" indent="0">
              <a:buNone/>
            </a:pPr>
            <a:r>
              <a:rPr lang="tr-TR" sz="1600" dirty="0">
                <a:solidFill>
                  <a:srgbClr val="FFFFFF"/>
                </a:solidFill>
              </a:rPr>
              <a:t>SSL-TLS</a:t>
            </a:r>
          </a:p>
          <a:p>
            <a:pPr marL="457200" lvl="1" indent="0">
              <a:buNone/>
            </a:pPr>
            <a:r>
              <a:rPr lang="tr-TR" sz="1600" dirty="0">
                <a:solidFill>
                  <a:srgbClr val="FFFFFF"/>
                </a:solidFill>
              </a:rPr>
              <a:t>DNS-</a:t>
            </a:r>
            <a:r>
              <a:rPr lang="tr-TR" sz="1600" dirty="0" err="1">
                <a:solidFill>
                  <a:srgbClr val="FFFFFF"/>
                </a:solidFill>
              </a:rPr>
              <a:t>over</a:t>
            </a:r>
            <a:r>
              <a:rPr lang="tr-TR" sz="1600" dirty="0">
                <a:solidFill>
                  <a:srgbClr val="FFFFFF"/>
                </a:solidFill>
              </a:rPr>
              <a:t>-HTTPS</a:t>
            </a:r>
          </a:p>
          <a:p>
            <a:pPr marL="457200" lvl="1" indent="0">
              <a:buNone/>
            </a:pPr>
            <a:r>
              <a:rPr lang="tr-TR" sz="1600" dirty="0" err="1">
                <a:solidFill>
                  <a:srgbClr val="FFFFFF"/>
                </a:solidFill>
              </a:rPr>
              <a:t>Scrubbers</a:t>
            </a:r>
            <a:endParaRPr lang="tr-TR" sz="1600" dirty="0">
              <a:solidFill>
                <a:srgbClr val="FFFFFF"/>
              </a:solidFill>
            </a:endParaRPr>
          </a:p>
          <a:p>
            <a:pPr marL="457200" lvl="1" indent="0">
              <a:buNone/>
            </a:pPr>
            <a:r>
              <a:rPr lang="tr-TR" sz="1600" dirty="0">
                <a:solidFill>
                  <a:srgbClr val="FFFFFF"/>
                </a:solidFill>
              </a:rPr>
              <a:t>Firewall</a:t>
            </a:r>
          </a:p>
          <a:p>
            <a:pPr marL="914400" lvl="2" indent="0">
              <a:buNone/>
            </a:pPr>
            <a:r>
              <a:rPr lang="tr-TR" sz="1600" dirty="0">
                <a:solidFill>
                  <a:srgbClr val="FFFFFF"/>
                </a:solidFill>
              </a:rPr>
              <a:t>Dışarıdan gelen tüm ICMP trafiğini engelleme (</a:t>
            </a:r>
            <a:r>
              <a:rPr lang="tr-TR" sz="1600" dirty="0" err="1">
                <a:solidFill>
                  <a:srgbClr val="FFFFFF"/>
                </a:solidFill>
              </a:rPr>
              <a:t>Mikrotik</a:t>
            </a:r>
            <a:r>
              <a:rPr lang="tr-TR" sz="1600" dirty="0">
                <a:solidFill>
                  <a:srgbClr val="FFFFFF"/>
                </a:solidFill>
              </a:rPr>
              <a:t>)</a:t>
            </a:r>
          </a:p>
          <a:p>
            <a:pPr marL="914400" lvl="2" indent="0">
              <a:buNone/>
            </a:pPr>
            <a:r>
              <a:rPr lang="tr-TR" sz="1600" dirty="0">
                <a:solidFill>
                  <a:srgbClr val="FFFFFF"/>
                </a:solidFill>
              </a:rPr>
              <a:t>Dışarıdan gelen tüm UDP trafiğini engelleme (</a:t>
            </a:r>
            <a:r>
              <a:rPr lang="tr-TR" sz="1600" dirty="0" err="1">
                <a:solidFill>
                  <a:srgbClr val="FFFFFF"/>
                </a:solidFill>
              </a:rPr>
              <a:t>Mikrotik</a:t>
            </a:r>
            <a:r>
              <a:rPr lang="tr-TR" sz="1600" dirty="0">
                <a:solidFill>
                  <a:srgbClr val="FFFFFF"/>
                </a:solidFill>
              </a:rPr>
              <a:t>)</a:t>
            </a:r>
          </a:p>
          <a:p>
            <a:pPr marL="0" indent="0">
              <a:buNone/>
            </a:pPr>
            <a:r>
              <a:rPr lang="tr-TR" sz="1600" dirty="0">
                <a:solidFill>
                  <a:srgbClr val="FFFFFF"/>
                </a:solidFill>
              </a:rPr>
              <a:t>Cihaz genelinde güvenlik önlemleri</a:t>
            </a:r>
          </a:p>
          <a:p>
            <a:pPr marL="457200" lvl="1" indent="0">
              <a:buNone/>
            </a:pPr>
            <a:r>
              <a:rPr lang="tr-TR" sz="1600" dirty="0">
                <a:solidFill>
                  <a:srgbClr val="FFFFFF"/>
                </a:solidFill>
              </a:rPr>
              <a:t>VPN Nedir?</a:t>
            </a:r>
          </a:p>
          <a:p>
            <a:pPr marL="457200" lvl="1" indent="0">
              <a:buNone/>
            </a:pPr>
            <a:r>
              <a:rPr lang="tr-TR" sz="1600" dirty="0" err="1">
                <a:solidFill>
                  <a:srgbClr val="FFFFFF"/>
                </a:solidFill>
              </a:rPr>
              <a:t>Glasswire</a:t>
            </a:r>
            <a:r>
              <a:rPr lang="tr-TR" sz="1600" dirty="0">
                <a:solidFill>
                  <a:srgbClr val="FFFFFF"/>
                </a:solidFill>
              </a:rPr>
              <a:t> Nedir? Nasıl kullanılır?</a:t>
            </a:r>
          </a:p>
          <a:p>
            <a:pPr marL="0" indent="0">
              <a:buNone/>
            </a:pPr>
            <a:endParaRPr lang="tr-TR" sz="1600" dirty="0">
              <a:solidFill>
                <a:srgbClr val="FFFFFF"/>
              </a:solidFill>
            </a:endParaRPr>
          </a:p>
          <a:p>
            <a:pPr marL="0" indent="0">
              <a:buNone/>
            </a:pPr>
            <a:endParaRPr lang="tr-TR" sz="1600" dirty="0">
              <a:solidFill>
                <a:srgbClr val="FFFFFF"/>
              </a:solidFill>
            </a:endParaRPr>
          </a:p>
        </p:txBody>
      </p:sp>
    </p:spTree>
    <p:extLst>
      <p:ext uri="{BB962C8B-B14F-4D97-AF65-F5344CB8AC3E}">
        <p14:creationId xmlns:p14="http://schemas.microsoft.com/office/powerpoint/2010/main" val="377429760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37211E6-1D91-4752-8A52-3B2D0B281185}"/>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6C22E33C-AE70-4C0A-B670-4249D3547F6C}"/>
              </a:ext>
            </a:extLst>
          </p:cNvPr>
          <p:cNvSpPr>
            <a:spLocks noGrp="1"/>
          </p:cNvSpPr>
          <p:nvPr>
            <p:ph type="title"/>
          </p:nvPr>
        </p:nvSpPr>
        <p:spPr/>
        <p:txBody>
          <a:bodyPr/>
          <a:lstStyle/>
          <a:p>
            <a:r>
              <a:rPr lang="tr-TR" dirty="0"/>
              <a:t>Uygulama katmanı</a:t>
            </a:r>
          </a:p>
        </p:txBody>
      </p:sp>
      <p:sp>
        <p:nvSpPr>
          <p:cNvPr id="3" name="İçerik Yer Tutucusu 2">
            <a:extLst>
              <a:ext uri="{FF2B5EF4-FFF2-40B4-BE49-F238E27FC236}">
                <a16:creationId xmlns:a16="http://schemas.microsoft.com/office/drawing/2014/main" id="{8A993EA6-313E-42DF-834D-DD43B031AF74}"/>
              </a:ext>
            </a:extLst>
          </p:cNvPr>
          <p:cNvSpPr>
            <a:spLocks noGrp="1"/>
          </p:cNvSpPr>
          <p:nvPr>
            <p:ph idx="1"/>
          </p:nvPr>
        </p:nvSpPr>
        <p:spPr>
          <a:xfrm>
            <a:off x="838200" y="1825625"/>
            <a:ext cx="10515600" cy="4667250"/>
          </a:xfrm>
        </p:spPr>
        <p:txBody>
          <a:bodyPr>
            <a:normAutofit/>
          </a:bodyPr>
          <a:lstStyle/>
          <a:p>
            <a:r>
              <a:rPr lang="tr-TR" b="1" i="1" dirty="0"/>
              <a:t>(TCP) </a:t>
            </a:r>
            <a:r>
              <a:rPr lang="tr-TR" dirty="0"/>
              <a:t>HTTP-HTTPS -&gt; </a:t>
            </a:r>
            <a:r>
              <a:rPr lang="tr-TR" dirty="0" err="1"/>
              <a:t>Websiteleri</a:t>
            </a:r>
            <a:r>
              <a:rPr lang="tr-TR" dirty="0"/>
              <a:t> için</a:t>
            </a:r>
          </a:p>
          <a:p>
            <a:r>
              <a:rPr lang="tr-TR" b="1" i="1" dirty="0"/>
              <a:t>(TCP) </a:t>
            </a:r>
            <a:r>
              <a:rPr lang="tr-TR" dirty="0"/>
              <a:t>FTP -&gt; Dosya transfer için</a:t>
            </a:r>
          </a:p>
          <a:p>
            <a:r>
              <a:rPr lang="tr-TR" b="1" i="1" dirty="0"/>
              <a:t>(TCP) </a:t>
            </a:r>
            <a:r>
              <a:rPr lang="tr-TR" dirty="0"/>
              <a:t>POP3-IMAP -&gt; Eposta alımı için</a:t>
            </a:r>
          </a:p>
          <a:p>
            <a:r>
              <a:rPr lang="tr-TR" b="1" i="1" dirty="0"/>
              <a:t>(TCP) </a:t>
            </a:r>
            <a:r>
              <a:rPr lang="tr-TR" dirty="0"/>
              <a:t>SMTP -&gt; Eposta gönderimi için</a:t>
            </a:r>
          </a:p>
          <a:p>
            <a:r>
              <a:rPr lang="tr-TR" b="1" i="1" dirty="0"/>
              <a:t>(TCP) </a:t>
            </a:r>
            <a:r>
              <a:rPr lang="tr-TR" dirty="0"/>
              <a:t>TELNET-SSH -&gt; Cihazları uzaktan yönetmek için</a:t>
            </a:r>
          </a:p>
          <a:p>
            <a:r>
              <a:rPr lang="tr-TR" b="1" i="1" u="sng" dirty="0"/>
              <a:t>(UDP) </a:t>
            </a:r>
            <a:r>
              <a:rPr lang="tr-TR" u="sng" dirty="0"/>
              <a:t>DNS -&gt; İsim çözümlemek için</a:t>
            </a:r>
          </a:p>
          <a:p>
            <a:r>
              <a:rPr lang="tr-TR" dirty="0"/>
              <a:t>…</a:t>
            </a:r>
          </a:p>
          <a:p>
            <a:r>
              <a:rPr lang="tr-TR" b="1" i="1" dirty="0"/>
              <a:t>(UDP) </a:t>
            </a:r>
            <a:r>
              <a:rPr lang="tr-TR" dirty="0"/>
              <a:t>VSE -&gt; </a:t>
            </a:r>
            <a:r>
              <a:rPr lang="tr-TR" dirty="0" err="1"/>
              <a:t>Valve</a:t>
            </a:r>
            <a:r>
              <a:rPr lang="tr-TR" dirty="0"/>
              <a:t> oyunlarında </a:t>
            </a:r>
            <a:r>
              <a:rPr lang="tr-TR" dirty="0" err="1"/>
              <a:t>multiplayer</a:t>
            </a:r>
            <a:r>
              <a:rPr lang="tr-TR" dirty="0"/>
              <a:t> oynamak için</a:t>
            </a:r>
          </a:p>
          <a:p>
            <a:pPr marL="457200" lvl="1" indent="0">
              <a:buNone/>
            </a:pPr>
            <a:r>
              <a:rPr lang="tr-TR" dirty="0"/>
              <a:t>CS, CS:GO, </a:t>
            </a:r>
            <a:r>
              <a:rPr lang="tr-TR" dirty="0" err="1"/>
              <a:t>Half</a:t>
            </a:r>
            <a:r>
              <a:rPr lang="tr-TR" dirty="0"/>
              <a:t> Life 2, Team </a:t>
            </a:r>
            <a:r>
              <a:rPr lang="tr-TR" dirty="0" err="1"/>
              <a:t>Fortress</a:t>
            </a:r>
            <a:r>
              <a:rPr lang="tr-TR" dirty="0"/>
              <a:t> 2, Portal 2 …</a:t>
            </a:r>
          </a:p>
        </p:txBody>
      </p:sp>
    </p:spTree>
    <p:extLst>
      <p:ext uri="{BB962C8B-B14F-4D97-AF65-F5344CB8AC3E}">
        <p14:creationId xmlns:p14="http://schemas.microsoft.com/office/powerpoint/2010/main" val="820212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E09C193-C77F-4B8C-A3CF-529E81212EC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11177D78-9004-4E35-ADB0-1415D3B7C7F7}"/>
              </a:ext>
            </a:extLst>
          </p:cNvPr>
          <p:cNvSpPr>
            <a:spLocks noGrp="1"/>
          </p:cNvSpPr>
          <p:nvPr>
            <p:ph type="title"/>
          </p:nvPr>
        </p:nvSpPr>
        <p:spPr/>
        <p:txBody>
          <a:bodyPr/>
          <a:lstStyle/>
          <a:p>
            <a:r>
              <a:rPr lang="tr-TR" dirty="0"/>
              <a:t>DNS Protokolü</a:t>
            </a:r>
          </a:p>
        </p:txBody>
      </p:sp>
      <p:sp>
        <p:nvSpPr>
          <p:cNvPr id="3" name="İçerik Yer Tutucusu 2">
            <a:extLst>
              <a:ext uri="{FF2B5EF4-FFF2-40B4-BE49-F238E27FC236}">
                <a16:creationId xmlns:a16="http://schemas.microsoft.com/office/drawing/2014/main" id="{A7D2B6E4-4405-4A93-9ACE-5A0315D4E7F7}"/>
              </a:ext>
            </a:extLst>
          </p:cNvPr>
          <p:cNvSpPr>
            <a:spLocks noGrp="1"/>
          </p:cNvSpPr>
          <p:nvPr>
            <p:ph idx="1"/>
          </p:nvPr>
        </p:nvSpPr>
        <p:spPr/>
        <p:txBody>
          <a:bodyPr/>
          <a:lstStyle/>
          <a:p>
            <a:r>
              <a:rPr lang="tr-TR" dirty="0"/>
              <a:t>Uygulama katmanında çalışır</a:t>
            </a:r>
          </a:p>
          <a:p>
            <a:r>
              <a:rPr lang="tr-TR" dirty="0"/>
              <a:t>İsim çözümleme görevini üstlenir.</a:t>
            </a:r>
          </a:p>
        </p:txBody>
      </p:sp>
      <p:pic>
        <p:nvPicPr>
          <p:cNvPr id="6" name="Resim 5">
            <a:extLst>
              <a:ext uri="{FF2B5EF4-FFF2-40B4-BE49-F238E27FC236}">
                <a16:creationId xmlns:a16="http://schemas.microsoft.com/office/drawing/2014/main" id="{9481CEA3-8938-498B-A258-B6E8F0C08A68}"/>
              </a:ext>
            </a:extLst>
          </p:cNvPr>
          <p:cNvPicPr>
            <a:picLocks noChangeAspect="1"/>
          </p:cNvPicPr>
          <p:nvPr/>
        </p:nvPicPr>
        <p:blipFill>
          <a:blip r:embed="rId4"/>
          <a:stretch>
            <a:fillRect/>
          </a:stretch>
        </p:blipFill>
        <p:spPr>
          <a:xfrm>
            <a:off x="2821781" y="3167742"/>
            <a:ext cx="6548437" cy="2718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Metin kutusu 6">
            <a:extLst>
              <a:ext uri="{FF2B5EF4-FFF2-40B4-BE49-F238E27FC236}">
                <a16:creationId xmlns:a16="http://schemas.microsoft.com/office/drawing/2014/main" id="{630355CE-63BC-49F9-9629-50B041126EDB}"/>
              </a:ext>
            </a:extLst>
          </p:cNvPr>
          <p:cNvSpPr txBox="1"/>
          <p:nvPr/>
        </p:nvSpPr>
        <p:spPr>
          <a:xfrm>
            <a:off x="6300216" y="3931920"/>
            <a:ext cx="2414016" cy="365760"/>
          </a:xfrm>
          <a:prstGeom prst="rect">
            <a:avLst/>
          </a:prstGeom>
          <a:noFill/>
        </p:spPr>
        <p:txBody>
          <a:bodyPr wrap="square" rtlCol="0">
            <a:spAutoFit/>
          </a:bodyPr>
          <a:lstStyle/>
          <a:p>
            <a:r>
              <a:rPr lang="tr-TR" dirty="0">
                <a:solidFill>
                  <a:schemeClr val="bg1">
                    <a:lumMod val="65000"/>
                  </a:schemeClr>
                </a:solidFill>
              </a:rPr>
              <a:t>&lt;- DNS Sunucu IP</a:t>
            </a:r>
          </a:p>
        </p:txBody>
      </p:sp>
      <p:sp>
        <p:nvSpPr>
          <p:cNvPr id="8" name="Metin kutusu 7">
            <a:extLst>
              <a:ext uri="{FF2B5EF4-FFF2-40B4-BE49-F238E27FC236}">
                <a16:creationId xmlns:a16="http://schemas.microsoft.com/office/drawing/2014/main" id="{3EC2D424-B526-4F2E-8774-2D0BAA90C614}"/>
              </a:ext>
            </a:extLst>
          </p:cNvPr>
          <p:cNvSpPr txBox="1"/>
          <p:nvPr/>
        </p:nvSpPr>
        <p:spPr>
          <a:xfrm>
            <a:off x="6617208" y="4918246"/>
            <a:ext cx="2414016" cy="365760"/>
          </a:xfrm>
          <a:prstGeom prst="rect">
            <a:avLst/>
          </a:prstGeom>
          <a:noFill/>
        </p:spPr>
        <p:txBody>
          <a:bodyPr wrap="square" rtlCol="0">
            <a:spAutoFit/>
          </a:bodyPr>
          <a:lstStyle/>
          <a:p>
            <a:r>
              <a:rPr lang="tr-TR" dirty="0">
                <a:solidFill>
                  <a:schemeClr val="bg1">
                    <a:lumMod val="65000"/>
                  </a:schemeClr>
                </a:solidFill>
              </a:rPr>
              <a:t>&lt;- Sorgulanan isim</a:t>
            </a:r>
          </a:p>
        </p:txBody>
      </p:sp>
      <p:sp>
        <p:nvSpPr>
          <p:cNvPr id="9" name="Metin kutusu 8">
            <a:extLst>
              <a:ext uri="{FF2B5EF4-FFF2-40B4-BE49-F238E27FC236}">
                <a16:creationId xmlns:a16="http://schemas.microsoft.com/office/drawing/2014/main" id="{3147F87F-BDEC-4C35-8DC5-E43B3BB6503A}"/>
              </a:ext>
            </a:extLst>
          </p:cNvPr>
          <p:cNvSpPr txBox="1"/>
          <p:nvPr/>
        </p:nvSpPr>
        <p:spPr>
          <a:xfrm>
            <a:off x="6617208" y="5219385"/>
            <a:ext cx="2414016" cy="365760"/>
          </a:xfrm>
          <a:prstGeom prst="rect">
            <a:avLst/>
          </a:prstGeom>
          <a:noFill/>
        </p:spPr>
        <p:txBody>
          <a:bodyPr wrap="square" rtlCol="0">
            <a:spAutoFit/>
          </a:bodyPr>
          <a:lstStyle/>
          <a:p>
            <a:r>
              <a:rPr lang="tr-TR" dirty="0">
                <a:solidFill>
                  <a:schemeClr val="bg1">
                    <a:lumMod val="65000"/>
                  </a:schemeClr>
                </a:solidFill>
              </a:rPr>
              <a:t>&lt;- Cevaplanan IP adresi</a:t>
            </a:r>
          </a:p>
        </p:txBody>
      </p:sp>
    </p:spTree>
    <p:extLst>
      <p:ext uri="{BB962C8B-B14F-4D97-AF65-F5344CB8AC3E}">
        <p14:creationId xmlns:p14="http://schemas.microsoft.com/office/powerpoint/2010/main" val="2775112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1B56F69-5634-4E9B-9160-F2A150C7859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96906594-B778-436B-813F-165350BC4D90}"/>
              </a:ext>
            </a:extLst>
          </p:cNvPr>
          <p:cNvSpPr>
            <a:spLocks noGrp="1"/>
          </p:cNvSpPr>
          <p:nvPr>
            <p:ph type="title"/>
          </p:nvPr>
        </p:nvSpPr>
        <p:spPr/>
        <p:txBody>
          <a:bodyPr/>
          <a:lstStyle/>
          <a:p>
            <a:r>
              <a:rPr lang="tr-TR" dirty="0"/>
              <a:t>Port numaraları</a:t>
            </a:r>
          </a:p>
        </p:txBody>
      </p:sp>
      <p:sp>
        <p:nvSpPr>
          <p:cNvPr id="3" name="İçerik Yer Tutucusu 2">
            <a:extLst>
              <a:ext uri="{FF2B5EF4-FFF2-40B4-BE49-F238E27FC236}">
                <a16:creationId xmlns:a16="http://schemas.microsoft.com/office/drawing/2014/main" id="{E98E7262-30C1-4326-94D4-068BE77FB031}"/>
              </a:ext>
            </a:extLst>
          </p:cNvPr>
          <p:cNvSpPr>
            <a:spLocks noGrp="1"/>
          </p:cNvSpPr>
          <p:nvPr>
            <p:ph idx="1"/>
          </p:nvPr>
        </p:nvSpPr>
        <p:spPr>
          <a:xfrm>
            <a:off x="838200" y="1444752"/>
            <a:ext cx="10515600" cy="5248655"/>
          </a:xfrm>
        </p:spPr>
        <p:txBody>
          <a:bodyPr anchor="ctr">
            <a:normAutofit lnSpcReduction="10000"/>
          </a:bodyPr>
          <a:lstStyle/>
          <a:p>
            <a:r>
              <a:rPr lang="tr-TR" dirty="0"/>
              <a:t>Uygulama katmanında bulunan tüm protokollerin haberleşmesi için kendi port numaraları mevcuttur. TCP veya UDP haberleşmesi, bu port numaraları üzerinden gerçekleşmektedir.</a:t>
            </a:r>
          </a:p>
          <a:p>
            <a:r>
              <a:rPr lang="tr-TR" dirty="0"/>
              <a:t>Port numaraları 1-65535 aralığında olabilir.</a:t>
            </a:r>
          </a:p>
          <a:p>
            <a:r>
              <a:rPr lang="tr-TR" dirty="0"/>
              <a:t>Her port numarası, aynı anda 1 uygulama tarafından dinlenebilir.</a:t>
            </a:r>
          </a:p>
          <a:p>
            <a:r>
              <a:rPr lang="tr-TR" dirty="0"/>
              <a:t>Standartlaştırılmış bazı port numaralar mevcuttur. ÖRN: HTTP her zaman 80 portunu kullanır. HTTPS ise 443 portunu kullanmaktadır.</a:t>
            </a:r>
          </a:p>
          <a:p>
            <a:r>
              <a:rPr lang="tr-TR" dirty="0"/>
              <a:t>TCP ve UDP port numaraları farklı şekilde sınıflandırılır. Örneğin, UDP 10 portu ile TCP 10 portu aynı anda açık olup, farklı uygulamalar tarafından kullanılabilmektedir.</a:t>
            </a:r>
          </a:p>
          <a:p>
            <a:r>
              <a:rPr lang="tr-TR" dirty="0"/>
              <a:t>Bir sonraki sayfada Uygulama katmanı uygulamalarının varsayılan port numaralarını görebilirsiniz.</a:t>
            </a:r>
          </a:p>
          <a:p>
            <a:endParaRPr lang="tr-TR" dirty="0"/>
          </a:p>
        </p:txBody>
      </p:sp>
    </p:spTree>
    <p:extLst>
      <p:ext uri="{BB962C8B-B14F-4D97-AF65-F5344CB8AC3E}">
        <p14:creationId xmlns:p14="http://schemas.microsoft.com/office/powerpoint/2010/main" val="3999063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37211E6-1D91-4752-8A52-3B2D0B281185}"/>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6C22E33C-AE70-4C0A-B670-4249D3547F6C}"/>
              </a:ext>
            </a:extLst>
          </p:cNvPr>
          <p:cNvSpPr>
            <a:spLocks noGrp="1"/>
          </p:cNvSpPr>
          <p:nvPr>
            <p:ph type="title"/>
          </p:nvPr>
        </p:nvSpPr>
        <p:spPr/>
        <p:txBody>
          <a:bodyPr/>
          <a:lstStyle/>
          <a:p>
            <a:r>
              <a:rPr lang="tr-TR" dirty="0"/>
              <a:t>Uygulama katmanı port numaraları</a:t>
            </a:r>
          </a:p>
        </p:txBody>
      </p:sp>
      <p:sp>
        <p:nvSpPr>
          <p:cNvPr id="3" name="İçerik Yer Tutucusu 2">
            <a:extLst>
              <a:ext uri="{FF2B5EF4-FFF2-40B4-BE49-F238E27FC236}">
                <a16:creationId xmlns:a16="http://schemas.microsoft.com/office/drawing/2014/main" id="{8A993EA6-313E-42DF-834D-DD43B031AF74}"/>
              </a:ext>
            </a:extLst>
          </p:cNvPr>
          <p:cNvSpPr>
            <a:spLocks noGrp="1"/>
          </p:cNvSpPr>
          <p:nvPr>
            <p:ph idx="1"/>
          </p:nvPr>
        </p:nvSpPr>
        <p:spPr>
          <a:xfrm>
            <a:off x="838200" y="1825625"/>
            <a:ext cx="10515600" cy="4667250"/>
          </a:xfrm>
        </p:spPr>
        <p:txBody>
          <a:bodyPr>
            <a:normAutofit/>
          </a:bodyPr>
          <a:lstStyle/>
          <a:p>
            <a:r>
              <a:rPr lang="tr-TR" b="1" i="1" dirty="0"/>
              <a:t>(TCP) </a:t>
            </a:r>
            <a:r>
              <a:rPr lang="tr-TR" dirty="0"/>
              <a:t>HTTP-HTTPS -&gt; HTTP 80 TCP portu, HTTPS 443 TCP portu.</a:t>
            </a:r>
          </a:p>
          <a:p>
            <a:r>
              <a:rPr lang="tr-TR" b="1" i="1" dirty="0"/>
              <a:t>(TCP) </a:t>
            </a:r>
            <a:r>
              <a:rPr lang="tr-TR" dirty="0"/>
              <a:t>FTP -&gt; 21 TCP portu</a:t>
            </a:r>
          </a:p>
          <a:p>
            <a:r>
              <a:rPr lang="tr-TR" b="1" i="1" dirty="0"/>
              <a:t>(TCP) </a:t>
            </a:r>
            <a:r>
              <a:rPr lang="tr-TR" dirty="0"/>
              <a:t>POP3-IMAP -&gt; POP3 110 TCP portu, IMAP 143 TCP portu.</a:t>
            </a:r>
          </a:p>
          <a:p>
            <a:r>
              <a:rPr lang="tr-TR" b="1" i="1" dirty="0"/>
              <a:t>(TCP) </a:t>
            </a:r>
            <a:r>
              <a:rPr lang="tr-TR" dirty="0"/>
              <a:t>SMTP -&gt; 25 TCP portu.</a:t>
            </a:r>
          </a:p>
          <a:p>
            <a:r>
              <a:rPr lang="tr-TR" b="1" i="1" dirty="0"/>
              <a:t>(TCP) </a:t>
            </a:r>
            <a:r>
              <a:rPr lang="tr-TR" dirty="0"/>
              <a:t>TELNET-SSH -&gt; TELNET 23 TCP portu, SSH 22 TCP portu.</a:t>
            </a:r>
          </a:p>
          <a:p>
            <a:r>
              <a:rPr lang="tr-TR" b="1" i="1" dirty="0"/>
              <a:t>(UDP) </a:t>
            </a:r>
            <a:r>
              <a:rPr lang="tr-TR" dirty="0"/>
              <a:t>DNS -&gt; 53 UDP portu</a:t>
            </a:r>
          </a:p>
          <a:p>
            <a:r>
              <a:rPr lang="tr-TR" dirty="0"/>
              <a:t>…</a:t>
            </a:r>
          </a:p>
          <a:p>
            <a:r>
              <a:rPr lang="tr-TR" b="1" i="1" dirty="0"/>
              <a:t>(UDP) </a:t>
            </a:r>
            <a:r>
              <a:rPr lang="tr-TR" dirty="0"/>
              <a:t>VSE -&gt; 27015 UDP portu</a:t>
            </a:r>
          </a:p>
          <a:p>
            <a:pPr marL="457200" lvl="1" indent="0">
              <a:buNone/>
            </a:pPr>
            <a:r>
              <a:rPr lang="tr-TR" dirty="0"/>
              <a:t>CS, CS:GO, </a:t>
            </a:r>
            <a:r>
              <a:rPr lang="tr-TR" dirty="0" err="1"/>
              <a:t>Half</a:t>
            </a:r>
            <a:r>
              <a:rPr lang="tr-TR" dirty="0"/>
              <a:t> Life 2, Team </a:t>
            </a:r>
            <a:r>
              <a:rPr lang="tr-TR" dirty="0" err="1"/>
              <a:t>Fortress</a:t>
            </a:r>
            <a:r>
              <a:rPr lang="tr-TR" dirty="0"/>
              <a:t> 2, Portal 2 …</a:t>
            </a:r>
          </a:p>
        </p:txBody>
      </p:sp>
    </p:spTree>
    <p:extLst>
      <p:ext uri="{BB962C8B-B14F-4D97-AF65-F5344CB8AC3E}">
        <p14:creationId xmlns:p14="http://schemas.microsoft.com/office/powerpoint/2010/main" val="1422621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EDA3F0E-DD66-46DB-924B-6B35486BE92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B54624C2-8419-45F5-951A-FE10FF196D44}"/>
              </a:ext>
            </a:extLst>
          </p:cNvPr>
          <p:cNvSpPr>
            <a:spLocks noGrp="1"/>
          </p:cNvSpPr>
          <p:nvPr>
            <p:ph type="title"/>
          </p:nvPr>
        </p:nvSpPr>
        <p:spPr/>
        <p:txBody>
          <a:bodyPr/>
          <a:lstStyle/>
          <a:p>
            <a:r>
              <a:rPr lang="tr-TR" dirty="0"/>
              <a:t>Soket yapısı </a:t>
            </a:r>
            <a:r>
              <a:rPr lang="tr-TR" b="1" i="1" dirty="0"/>
              <a:t>(</a:t>
            </a:r>
            <a:r>
              <a:rPr lang="tr-TR" b="1" i="1" dirty="0" err="1"/>
              <a:t>ip:port</a:t>
            </a:r>
            <a:r>
              <a:rPr lang="tr-TR" b="1" i="1" dirty="0"/>
              <a:t>)</a:t>
            </a:r>
          </a:p>
        </p:txBody>
      </p:sp>
      <p:sp>
        <p:nvSpPr>
          <p:cNvPr id="3" name="İçerik Yer Tutucusu 2">
            <a:extLst>
              <a:ext uri="{FF2B5EF4-FFF2-40B4-BE49-F238E27FC236}">
                <a16:creationId xmlns:a16="http://schemas.microsoft.com/office/drawing/2014/main" id="{D42FE3F2-A1AD-4E0F-9A2C-08D3DA3F34DA}"/>
              </a:ext>
            </a:extLst>
          </p:cNvPr>
          <p:cNvSpPr>
            <a:spLocks noGrp="1"/>
          </p:cNvSpPr>
          <p:nvPr>
            <p:ph idx="1"/>
          </p:nvPr>
        </p:nvSpPr>
        <p:spPr>
          <a:xfrm>
            <a:off x="838200" y="1690688"/>
            <a:ext cx="10515600" cy="4486275"/>
          </a:xfrm>
        </p:spPr>
        <p:txBody>
          <a:bodyPr/>
          <a:lstStyle/>
          <a:p>
            <a:r>
              <a:rPr lang="tr-TR" dirty="0"/>
              <a:t>Farz edelim ki cihazımızın IP adresi </a:t>
            </a:r>
            <a:r>
              <a:rPr lang="tr-TR" b="1" i="1" dirty="0"/>
              <a:t>78.135.10.10</a:t>
            </a:r>
            <a:r>
              <a:rPr lang="tr-TR" dirty="0"/>
              <a:t>.</a:t>
            </a:r>
          </a:p>
          <a:p>
            <a:r>
              <a:rPr lang="tr-TR" dirty="0"/>
              <a:t>Eğer cihazımızda çalıştırdığımız </a:t>
            </a:r>
            <a:r>
              <a:rPr lang="tr-TR" dirty="0" err="1"/>
              <a:t>websitelerine</a:t>
            </a:r>
            <a:r>
              <a:rPr lang="tr-TR" dirty="0"/>
              <a:t> erişmek istiyorsak, tarayıcımızın URL kısmına yazmamız gereken şey: </a:t>
            </a:r>
            <a:r>
              <a:rPr lang="tr-TR" b="1" i="1" dirty="0"/>
              <a:t>78.135.10.10:80</a:t>
            </a:r>
          </a:p>
          <a:p>
            <a:r>
              <a:rPr lang="tr-TR" dirty="0"/>
              <a:t>Diyelim ki cihazımızda dosya depolamak istiyoruz ve FTP sunucusu kurduk. Cihazımızın FTP sunucusuna erişmek için yazmamız gereken şey: 78.135.10.10:21</a:t>
            </a:r>
          </a:p>
          <a:p>
            <a:r>
              <a:rPr lang="tr-TR" dirty="0"/>
              <a:t>Diyelim ki cihazımızda birde eposta sunucusu kuralım dedik, eposta sunucumuza erişmemiz için yazmamız gereken şey: </a:t>
            </a:r>
            <a:r>
              <a:rPr lang="tr-TR" b="1" i="1" dirty="0"/>
              <a:t>78.135.10.10:25</a:t>
            </a:r>
          </a:p>
        </p:txBody>
      </p:sp>
    </p:spTree>
    <p:extLst>
      <p:ext uri="{BB962C8B-B14F-4D97-AF65-F5344CB8AC3E}">
        <p14:creationId xmlns:p14="http://schemas.microsoft.com/office/powerpoint/2010/main" val="1446310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E76C38C-7DCE-47F4-86BB-12089F7D34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2F9D0AFE-6178-4292-973C-8E22D0381534}"/>
              </a:ext>
            </a:extLst>
          </p:cNvPr>
          <p:cNvSpPr>
            <a:spLocks noGrp="1"/>
          </p:cNvSpPr>
          <p:nvPr>
            <p:ph type="title"/>
          </p:nvPr>
        </p:nvSpPr>
        <p:spPr/>
        <p:txBody>
          <a:bodyPr/>
          <a:lstStyle/>
          <a:p>
            <a:r>
              <a:rPr lang="tr-TR" dirty="0"/>
              <a:t>Port taraması - </a:t>
            </a:r>
            <a:r>
              <a:rPr lang="tr-TR" dirty="0" err="1"/>
              <a:t>Nmap</a:t>
            </a:r>
            <a:endParaRPr lang="tr-TR" dirty="0"/>
          </a:p>
        </p:txBody>
      </p:sp>
      <p:sp>
        <p:nvSpPr>
          <p:cNvPr id="3" name="İçerik Yer Tutucusu 2">
            <a:extLst>
              <a:ext uri="{FF2B5EF4-FFF2-40B4-BE49-F238E27FC236}">
                <a16:creationId xmlns:a16="http://schemas.microsoft.com/office/drawing/2014/main" id="{587BF231-B0C6-4165-9ABD-3FE9E9B4F88A}"/>
              </a:ext>
            </a:extLst>
          </p:cNvPr>
          <p:cNvSpPr>
            <a:spLocks noGrp="1"/>
          </p:cNvSpPr>
          <p:nvPr>
            <p:ph idx="1"/>
          </p:nvPr>
        </p:nvSpPr>
        <p:spPr>
          <a:xfrm>
            <a:off x="838200" y="1825625"/>
            <a:ext cx="10994136" cy="4351338"/>
          </a:xfrm>
        </p:spPr>
        <p:txBody>
          <a:bodyPr anchor="ctr"/>
          <a:lstStyle/>
          <a:p>
            <a:pPr marL="0" indent="0">
              <a:buNone/>
            </a:pPr>
            <a:r>
              <a:rPr lang="tr-TR" b="1" i="1" dirty="0"/>
              <a:t>yulearn.yeditepe.edu.tr </a:t>
            </a:r>
            <a:r>
              <a:rPr lang="tr-TR" dirty="0"/>
              <a:t>adresini tarayıp alttaki soruları cevaplandıralım.</a:t>
            </a:r>
          </a:p>
          <a:p>
            <a:pPr marL="514350" indent="-514350">
              <a:buFont typeface="+mj-lt"/>
              <a:buAutoNum type="arabicPeriod"/>
            </a:pPr>
            <a:r>
              <a:rPr lang="tr-TR" dirty="0"/>
              <a:t>Hangi portlar açık?</a:t>
            </a:r>
          </a:p>
          <a:p>
            <a:pPr marL="514350" indent="-514350">
              <a:buFont typeface="+mj-lt"/>
              <a:buAutoNum type="arabicPeriod"/>
            </a:pPr>
            <a:r>
              <a:rPr lang="tr-TR" dirty="0"/>
              <a:t>Taranan adresin IP adresi nedir?</a:t>
            </a:r>
          </a:p>
          <a:p>
            <a:pPr marL="514350" indent="-514350">
              <a:buFont typeface="+mj-lt"/>
              <a:buAutoNum type="arabicPeriod"/>
            </a:pPr>
            <a:r>
              <a:rPr lang="tr-TR" dirty="0"/>
              <a:t>Erişimi kısıtlanmış bir port mevcut mu?</a:t>
            </a:r>
          </a:p>
        </p:txBody>
      </p:sp>
    </p:spTree>
    <p:extLst>
      <p:ext uri="{BB962C8B-B14F-4D97-AF65-F5344CB8AC3E}">
        <p14:creationId xmlns:p14="http://schemas.microsoft.com/office/powerpoint/2010/main" val="29169377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0FE5F93-E0DB-45FD-B713-2EFF0C7AB02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32DB53B4-F501-40D5-961E-CCFE06E50FBB}"/>
              </a:ext>
            </a:extLst>
          </p:cNvPr>
          <p:cNvSpPr>
            <a:spLocks noGrp="1"/>
          </p:cNvSpPr>
          <p:nvPr>
            <p:ph type="title"/>
          </p:nvPr>
        </p:nvSpPr>
        <p:spPr/>
        <p:txBody>
          <a:bodyPr/>
          <a:lstStyle/>
          <a:p>
            <a:r>
              <a:rPr lang="tr-TR" dirty="0"/>
              <a:t>Uygulamalı Network Kurulumu</a:t>
            </a:r>
          </a:p>
        </p:txBody>
      </p:sp>
      <p:sp>
        <p:nvSpPr>
          <p:cNvPr id="3" name="İçerik Yer Tutucusu 2">
            <a:extLst>
              <a:ext uri="{FF2B5EF4-FFF2-40B4-BE49-F238E27FC236}">
                <a16:creationId xmlns:a16="http://schemas.microsoft.com/office/drawing/2014/main" id="{222D4547-6AE5-49F4-8EC0-EC55BD91A37F}"/>
              </a:ext>
            </a:extLst>
          </p:cNvPr>
          <p:cNvSpPr>
            <a:spLocks noGrp="1"/>
          </p:cNvSpPr>
          <p:nvPr>
            <p:ph idx="1"/>
          </p:nvPr>
        </p:nvSpPr>
        <p:spPr/>
        <p:txBody>
          <a:bodyPr/>
          <a:lstStyle/>
          <a:p>
            <a:r>
              <a:rPr lang="tr-TR" dirty="0"/>
              <a:t>Alttaki network yapısını sizinle birlikte tasarlayalım:</a:t>
            </a:r>
          </a:p>
        </p:txBody>
      </p:sp>
      <p:pic>
        <p:nvPicPr>
          <p:cNvPr id="6" name="Resim 5">
            <a:extLst>
              <a:ext uri="{FF2B5EF4-FFF2-40B4-BE49-F238E27FC236}">
                <a16:creationId xmlns:a16="http://schemas.microsoft.com/office/drawing/2014/main" id="{B576BF92-F224-4F08-BB9A-D61A0945B0A5}"/>
              </a:ext>
            </a:extLst>
          </p:cNvPr>
          <p:cNvPicPr>
            <a:picLocks noChangeAspect="1"/>
          </p:cNvPicPr>
          <p:nvPr/>
        </p:nvPicPr>
        <p:blipFill>
          <a:blip r:embed="rId4"/>
          <a:stretch>
            <a:fillRect/>
          </a:stretch>
        </p:blipFill>
        <p:spPr>
          <a:xfrm>
            <a:off x="3586066" y="2434169"/>
            <a:ext cx="5019869" cy="4201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16379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C62993DD-D214-4B02-9DC5-CA3A35C151A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1E9E53F2-050A-4BA8-8B1A-7B81DB88494D}"/>
              </a:ext>
            </a:extLst>
          </p:cNvPr>
          <p:cNvSpPr>
            <a:spLocks noGrp="1"/>
          </p:cNvSpPr>
          <p:nvPr>
            <p:ph type="title"/>
          </p:nvPr>
        </p:nvSpPr>
        <p:spPr/>
        <p:txBody>
          <a:bodyPr/>
          <a:lstStyle/>
          <a:p>
            <a:r>
              <a:rPr lang="tr-TR" dirty="0"/>
              <a:t>Network kurulumu için gereksinimler:</a:t>
            </a:r>
          </a:p>
        </p:txBody>
      </p:sp>
      <p:sp>
        <p:nvSpPr>
          <p:cNvPr id="3" name="İçerik Yer Tutucusu 2">
            <a:extLst>
              <a:ext uri="{FF2B5EF4-FFF2-40B4-BE49-F238E27FC236}">
                <a16:creationId xmlns:a16="http://schemas.microsoft.com/office/drawing/2014/main" id="{8040EE34-40C4-47ED-AD48-69219D3F624C}"/>
              </a:ext>
            </a:extLst>
          </p:cNvPr>
          <p:cNvSpPr>
            <a:spLocks noGrp="1"/>
          </p:cNvSpPr>
          <p:nvPr>
            <p:ph idx="1"/>
          </p:nvPr>
        </p:nvSpPr>
        <p:spPr>
          <a:xfrm>
            <a:off x="838200" y="1499616"/>
            <a:ext cx="10515600" cy="4677347"/>
          </a:xfrm>
        </p:spPr>
        <p:txBody>
          <a:bodyPr anchor="t">
            <a:normAutofit lnSpcReduction="10000"/>
          </a:bodyPr>
          <a:lstStyle/>
          <a:p>
            <a:pPr marL="514350" indent="-514350">
              <a:buFont typeface="+mj-lt"/>
              <a:buAutoNum type="arabicPeriod"/>
            </a:pPr>
            <a:r>
              <a:rPr lang="tr-TR" dirty="0"/>
              <a:t>Bilgisayarlar ve network ekipmanları kuruldu</a:t>
            </a:r>
          </a:p>
          <a:p>
            <a:pPr marL="514350" indent="-514350">
              <a:buFont typeface="+mj-lt"/>
              <a:buAutoNum type="arabicPeriod"/>
            </a:pPr>
            <a:r>
              <a:rPr lang="tr-TR" dirty="0"/>
              <a:t>Kablolama yapıldı</a:t>
            </a:r>
          </a:p>
          <a:p>
            <a:pPr marL="514350" indent="-514350">
              <a:buFont typeface="+mj-lt"/>
              <a:buAutoNum type="arabicPeriod"/>
            </a:pPr>
            <a:r>
              <a:rPr lang="tr-TR" dirty="0"/>
              <a:t>İSS (İnternet Servis Sağlayıcı ÖRN: </a:t>
            </a:r>
            <a:r>
              <a:rPr lang="tr-TR" dirty="0" err="1"/>
              <a:t>Turktelekom</a:t>
            </a:r>
            <a:r>
              <a:rPr lang="tr-TR" dirty="0"/>
              <a:t>)’den 2 adet IP adresi alındı</a:t>
            </a:r>
          </a:p>
          <a:p>
            <a:pPr marL="0" indent="0">
              <a:buNone/>
            </a:pPr>
            <a:endParaRPr lang="tr-TR" dirty="0"/>
          </a:p>
          <a:p>
            <a:pPr marL="0" indent="0">
              <a:buNone/>
            </a:pPr>
            <a:r>
              <a:rPr lang="tr-TR" dirty="0"/>
              <a:t>İSS’den alınan 2 adet IP adresi bilgileri:</a:t>
            </a:r>
          </a:p>
          <a:p>
            <a:pPr marL="0" indent="0">
              <a:buNone/>
            </a:pPr>
            <a:endParaRPr lang="tr-TR" dirty="0"/>
          </a:p>
          <a:p>
            <a:pPr marL="0" indent="0">
              <a:buNone/>
            </a:pPr>
            <a:endParaRPr lang="tr-TR" dirty="0"/>
          </a:p>
          <a:p>
            <a:pPr marL="0" indent="0">
              <a:buNone/>
            </a:pPr>
            <a:endParaRPr lang="tr-TR" dirty="0"/>
          </a:p>
          <a:p>
            <a:pPr marL="0" indent="0">
              <a:buNone/>
            </a:pPr>
            <a:r>
              <a:rPr lang="tr-TR" dirty="0"/>
              <a:t>Güncel bilgileri network tasarımımıza yazalım.</a:t>
            </a:r>
          </a:p>
          <a:p>
            <a:pPr marL="0" indent="0">
              <a:buNone/>
            </a:pPr>
            <a:endParaRPr lang="tr-TR" dirty="0"/>
          </a:p>
        </p:txBody>
      </p:sp>
      <p:graphicFrame>
        <p:nvGraphicFramePr>
          <p:cNvPr id="5" name="Tablo 5">
            <a:extLst>
              <a:ext uri="{FF2B5EF4-FFF2-40B4-BE49-F238E27FC236}">
                <a16:creationId xmlns:a16="http://schemas.microsoft.com/office/drawing/2014/main" id="{31D6704D-5DB3-470F-84EC-DCB42CC92037}"/>
              </a:ext>
            </a:extLst>
          </p:cNvPr>
          <p:cNvGraphicFramePr>
            <a:graphicFrameLocks noGrp="1"/>
          </p:cNvGraphicFramePr>
          <p:nvPr>
            <p:extLst>
              <p:ext uri="{D42A27DB-BD31-4B8C-83A1-F6EECF244321}">
                <p14:modId xmlns:p14="http://schemas.microsoft.com/office/powerpoint/2010/main" val="3376845859"/>
              </p:ext>
            </p:extLst>
          </p:nvPr>
        </p:nvGraphicFramePr>
        <p:xfrm>
          <a:off x="2032000" y="4245864"/>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19464179"/>
                    </a:ext>
                  </a:extLst>
                </a:gridCol>
                <a:gridCol w="2709333">
                  <a:extLst>
                    <a:ext uri="{9D8B030D-6E8A-4147-A177-3AD203B41FA5}">
                      <a16:colId xmlns:a16="http://schemas.microsoft.com/office/drawing/2014/main" val="3520656560"/>
                    </a:ext>
                  </a:extLst>
                </a:gridCol>
                <a:gridCol w="2709333">
                  <a:extLst>
                    <a:ext uri="{9D8B030D-6E8A-4147-A177-3AD203B41FA5}">
                      <a16:colId xmlns:a16="http://schemas.microsoft.com/office/drawing/2014/main" val="2135031222"/>
                    </a:ext>
                  </a:extLst>
                </a:gridCol>
              </a:tblGrid>
              <a:tr h="370840">
                <a:tc>
                  <a:txBody>
                    <a:bodyPr/>
                    <a:lstStyle/>
                    <a:p>
                      <a:pPr algn="ctr"/>
                      <a:r>
                        <a:rPr lang="tr-TR" dirty="0"/>
                        <a:t>IP</a:t>
                      </a:r>
                    </a:p>
                  </a:txBody>
                  <a:tcPr/>
                </a:tc>
                <a:tc>
                  <a:txBody>
                    <a:bodyPr/>
                    <a:lstStyle/>
                    <a:p>
                      <a:pPr algn="ctr"/>
                      <a:r>
                        <a:rPr lang="tr-TR" dirty="0" err="1"/>
                        <a:t>Netmask</a:t>
                      </a:r>
                      <a:endParaRPr lang="tr-TR" dirty="0"/>
                    </a:p>
                  </a:txBody>
                  <a:tcPr/>
                </a:tc>
                <a:tc>
                  <a:txBody>
                    <a:bodyPr/>
                    <a:lstStyle/>
                    <a:p>
                      <a:pPr algn="ctr"/>
                      <a:r>
                        <a:rPr lang="tr-TR" dirty="0"/>
                        <a:t>Gateway</a:t>
                      </a:r>
                    </a:p>
                  </a:txBody>
                  <a:tcPr/>
                </a:tc>
                <a:extLst>
                  <a:ext uri="{0D108BD9-81ED-4DB2-BD59-A6C34878D82A}">
                    <a16:rowId xmlns:a16="http://schemas.microsoft.com/office/drawing/2014/main" val="166571097"/>
                  </a:ext>
                </a:extLst>
              </a:tr>
              <a:tr h="370840">
                <a:tc>
                  <a:txBody>
                    <a:bodyPr/>
                    <a:lstStyle/>
                    <a:p>
                      <a:pPr algn="ctr"/>
                      <a:r>
                        <a:rPr lang="tr-TR" dirty="0"/>
                        <a:t>193.31.119.189</a:t>
                      </a:r>
                    </a:p>
                  </a:txBody>
                  <a:tcPr/>
                </a:tc>
                <a:tc>
                  <a:txBody>
                    <a:bodyPr/>
                    <a:lstStyle/>
                    <a:p>
                      <a:pPr algn="ctr"/>
                      <a:r>
                        <a:rPr lang="tr-TR" dirty="0"/>
                        <a:t>255.255.255.240</a:t>
                      </a:r>
                    </a:p>
                  </a:txBody>
                  <a:tcPr/>
                </a:tc>
                <a:tc>
                  <a:txBody>
                    <a:bodyPr/>
                    <a:lstStyle/>
                    <a:p>
                      <a:pPr algn="ctr"/>
                      <a:r>
                        <a:rPr lang="tr-TR" dirty="0"/>
                        <a:t>193.31.119.177</a:t>
                      </a:r>
                    </a:p>
                  </a:txBody>
                  <a:tcPr/>
                </a:tc>
                <a:extLst>
                  <a:ext uri="{0D108BD9-81ED-4DB2-BD59-A6C34878D82A}">
                    <a16:rowId xmlns:a16="http://schemas.microsoft.com/office/drawing/2014/main" val="3341248132"/>
                  </a:ext>
                </a:extLst>
              </a:tr>
              <a:tr h="370840">
                <a:tc>
                  <a:txBody>
                    <a:bodyPr/>
                    <a:lstStyle/>
                    <a:p>
                      <a:pPr algn="ctr"/>
                      <a:r>
                        <a:rPr lang="tr-TR" dirty="0"/>
                        <a:t>193.31.119.190</a:t>
                      </a:r>
                    </a:p>
                  </a:txBody>
                  <a:tcPr/>
                </a:tc>
                <a:tc>
                  <a:txBody>
                    <a:bodyPr/>
                    <a:lstStyle/>
                    <a:p>
                      <a:pPr algn="ctr"/>
                      <a:r>
                        <a:rPr lang="tr-TR" dirty="0"/>
                        <a:t>255.255.255.240</a:t>
                      </a:r>
                    </a:p>
                  </a:txBody>
                  <a:tcPr/>
                </a:tc>
                <a:tc>
                  <a:txBody>
                    <a:bodyPr/>
                    <a:lstStyle/>
                    <a:p>
                      <a:pPr algn="ctr"/>
                      <a:r>
                        <a:rPr lang="tr-TR" dirty="0"/>
                        <a:t>193.31.119.177</a:t>
                      </a:r>
                    </a:p>
                  </a:txBody>
                  <a:tcPr/>
                </a:tc>
                <a:extLst>
                  <a:ext uri="{0D108BD9-81ED-4DB2-BD59-A6C34878D82A}">
                    <a16:rowId xmlns:a16="http://schemas.microsoft.com/office/drawing/2014/main" val="1813378291"/>
                  </a:ext>
                </a:extLst>
              </a:tr>
            </a:tbl>
          </a:graphicData>
        </a:graphic>
      </p:graphicFrame>
      <p:grpSp>
        <p:nvGrpSpPr>
          <p:cNvPr id="9" name="Grup 8">
            <a:extLst>
              <a:ext uri="{FF2B5EF4-FFF2-40B4-BE49-F238E27FC236}">
                <a16:creationId xmlns:a16="http://schemas.microsoft.com/office/drawing/2014/main" id="{69D90D98-6E67-44F9-86F4-680E0030B79E}"/>
              </a:ext>
            </a:extLst>
          </p:cNvPr>
          <p:cNvGrpSpPr/>
          <p:nvPr/>
        </p:nvGrpSpPr>
        <p:grpSpPr>
          <a:xfrm>
            <a:off x="8329464" y="4736736"/>
            <a:ext cx="360" cy="360"/>
            <a:chOff x="8329464" y="4736736"/>
            <a:chExt cx="360" cy="360"/>
          </a:xfrm>
        </p:grpSpPr>
        <mc:AlternateContent xmlns:mc="http://schemas.openxmlformats.org/markup-compatibility/2006">
          <mc:Choice xmlns:p14="http://schemas.microsoft.com/office/powerpoint/2010/main" Requires="p14">
            <p:contentPart p14:bwMode="auto" r:id="rId4">
              <p14:nvContentPartPr>
                <p14:cNvPr id="6" name="Mürekkep 5">
                  <a:extLst>
                    <a:ext uri="{FF2B5EF4-FFF2-40B4-BE49-F238E27FC236}">
                      <a16:creationId xmlns:a16="http://schemas.microsoft.com/office/drawing/2014/main" id="{3410D0DD-5A5F-4B13-8DB9-F91EA9333F49}"/>
                    </a:ext>
                  </a:extLst>
                </p14:cNvPr>
                <p14:cNvContentPartPr/>
                <p14:nvPr/>
              </p14:nvContentPartPr>
              <p14:xfrm>
                <a:off x="8329464" y="4736736"/>
                <a:ext cx="360" cy="360"/>
              </p14:xfrm>
            </p:contentPart>
          </mc:Choice>
          <mc:Fallback>
            <p:pic>
              <p:nvPicPr>
                <p:cNvPr id="6" name="Mürekkep 5">
                  <a:extLst>
                    <a:ext uri="{FF2B5EF4-FFF2-40B4-BE49-F238E27FC236}">
                      <a16:creationId xmlns:a16="http://schemas.microsoft.com/office/drawing/2014/main" id="{3410D0DD-5A5F-4B13-8DB9-F91EA9333F49}"/>
                    </a:ext>
                  </a:extLst>
                </p:cNvPr>
                <p:cNvPicPr/>
                <p:nvPr/>
              </p:nvPicPr>
              <p:blipFill>
                <a:blip r:embed="rId5"/>
                <a:stretch>
                  <a:fillRect/>
                </a:stretch>
              </p:blipFill>
              <p:spPr>
                <a:xfrm>
                  <a:off x="8320824" y="472809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Mürekkep 6">
                  <a:extLst>
                    <a:ext uri="{FF2B5EF4-FFF2-40B4-BE49-F238E27FC236}">
                      <a16:creationId xmlns:a16="http://schemas.microsoft.com/office/drawing/2014/main" id="{2BB052F1-577C-4A83-8C7D-20263A2C973F}"/>
                    </a:ext>
                  </a:extLst>
                </p14:cNvPr>
                <p14:cNvContentPartPr/>
                <p14:nvPr/>
              </p14:nvContentPartPr>
              <p14:xfrm>
                <a:off x="8329464" y="4736736"/>
                <a:ext cx="360" cy="360"/>
              </p14:xfrm>
            </p:contentPart>
          </mc:Choice>
          <mc:Fallback>
            <p:pic>
              <p:nvPicPr>
                <p:cNvPr id="7" name="Mürekkep 6">
                  <a:extLst>
                    <a:ext uri="{FF2B5EF4-FFF2-40B4-BE49-F238E27FC236}">
                      <a16:creationId xmlns:a16="http://schemas.microsoft.com/office/drawing/2014/main" id="{2BB052F1-577C-4A83-8C7D-20263A2C973F}"/>
                    </a:ext>
                  </a:extLst>
                </p:cNvPr>
                <p:cNvPicPr/>
                <p:nvPr/>
              </p:nvPicPr>
              <p:blipFill>
                <a:blip r:embed="rId5"/>
                <a:stretch>
                  <a:fillRect/>
                </a:stretch>
              </p:blipFill>
              <p:spPr>
                <a:xfrm>
                  <a:off x="8320824" y="4728096"/>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8" name="Mürekkep 7">
                <a:extLst>
                  <a:ext uri="{FF2B5EF4-FFF2-40B4-BE49-F238E27FC236}">
                    <a16:creationId xmlns:a16="http://schemas.microsoft.com/office/drawing/2014/main" id="{8E3DED89-B8F4-4DDA-BFB8-63D6B1C74CBF}"/>
                  </a:ext>
                </a:extLst>
              </p14:cNvPr>
              <p14:cNvContentPartPr/>
              <p14:nvPr/>
            </p14:nvContentPartPr>
            <p14:xfrm>
              <a:off x="8329464" y="4782456"/>
              <a:ext cx="360" cy="360"/>
            </p14:xfrm>
          </p:contentPart>
        </mc:Choice>
        <mc:Fallback>
          <p:pic>
            <p:nvPicPr>
              <p:cNvPr id="8" name="Mürekkep 7">
                <a:extLst>
                  <a:ext uri="{FF2B5EF4-FFF2-40B4-BE49-F238E27FC236}">
                    <a16:creationId xmlns:a16="http://schemas.microsoft.com/office/drawing/2014/main" id="{8E3DED89-B8F4-4DDA-BFB8-63D6B1C74CBF}"/>
                  </a:ext>
                </a:extLst>
              </p:cNvPr>
              <p:cNvPicPr/>
              <p:nvPr/>
            </p:nvPicPr>
            <p:blipFill>
              <a:blip r:embed="rId8"/>
              <a:stretch>
                <a:fillRect/>
              </a:stretch>
            </p:blipFill>
            <p:spPr>
              <a:xfrm>
                <a:off x="8320824" y="4773816"/>
                <a:ext cx="18000" cy="18000"/>
              </a:xfrm>
              <a:prstGeom prst="rect">
                <a:avLst/>
              </a:prstGeom>
            </p:spPr>
          </p:pic>
        </mc:Fallback>
      </mc:AlternateContent>
      <p:grpSp>
        <p:nvGrpSpPr>
          <p:cNvPr id="12" name="Grup 11">
            <a:extLst>
              <a:ext uri="{FF2B5EF4-FFF2-40B4-BE49-F238E27FC236}">
                <a16:creationId xmlns:a16="http://schemas.microsoft.com/office/drawing/2014/main" id="{4A843F6F-DFDF-47CD-9340-0CED14B0BE1E}"/>
              </a:ext>
            </a:extLst>
          </p:cNvPr>
          <p:cNvGrpSpPr/>
          <p:nvPr/>
        </p:nvGrpSpPr>
        <p:grpSpPr>
          <a:xfrm>
            <a:off x="8311464" y="4836816"/>
            <a:ext cx="360" cy="360"/>
            <a:chOff x="8311464" y="4836816"/>
            <a:chExt cx="360" cy="360"/>
          </a:xfrm>
        </p:grpSpPr>
        <mc:AlternateContent xmlns:mc="http://schemas.openxmlformats.org/markup-compatibility/2006">
          <mc:Choice xmlns:p14="http://schemas.microsoft.com/office/powerpoint/2010/main" Requires="p14">
            <p:contentPart p14:bwMode="auto" r:id="rId9">
              <p14:nvContentPartPr>
                <p14:cNvPr id="10" name="Mürekkep 9">
                  <a:extLst>
                    <a:ext uri="{FF2B5EF4-FFF2-40B4-BE49-F238E27FC236}">
                      <a16:creationId xmlns:a16="http://schemas.microsoft.com/office/drawing/2014/main" id="{EEFB735C-BB54-4A41-B3E8-33784C0168E7}"/>
                    </a:ext>
                  </a:extLst>
                </p14:cNvPr>
                <p14:cNvContentPartPr/>
                <p14:nvPr/>
              </p14:nvContentPartPr>
              <p14:xfrm>
                <a:off x="8311464" y="4836816"/>
                <a:ext cx="360" cy="360"/>
              </p14:xfrm>
            </p:contentPart>
          </mc:Choice>
          <mc:Fallback>
            <p:pic>
              <p:nvPicPr>
                <p:cNvPr id="10" name="Mürekkep 9">
                  <a:extLst>
                    <a:ext uri="{FF2B5EF4-FFF2-40B4-BE49-F238E27FC236}">
                      <a16:creationId xmlns:a16="http://schemas.microsoft.com/office/drawing/2014/main" id="{EEFB735C-BB54-4A41-B3E8-33784C0168E7}"/>
                    </a:ext>
                  </a:extLst>
                </p:cNvPr>
                <p:cNvPicPr/>
                <p:nvPr/>
              </p:nvPicPr>
              <p:blipFill>
                <a:blip r:embed="rId10"/>
                <a:stretch>
                  <a:fillRect/>
                </a:stretch>
              </p:blipFill>
              <p:spPr>
                <a:xfrm>
                  <a:off x="8302824" y="482817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Mürekkep 10">
                  <a:extLst>
                    <a:ext uri="{FF2B5EF4-FFF2-40B4-BE49-F238E27FC236}">
                      <a16:creationId xmlns:a16="http://schemas.microsoft.com/office/drawing/2014/main" id="{77B5E376-B95F-4412-B24D-10604A0C4F40}"/>
                    </a:ext>
                  </a:extLst>
                </p14:cNvPr>
                <p14:cNvContentPartPr/>
                <p14:nvPr/>
              </p14:nvContentPartPr>
              <p14:xfrm>
                <a:off x="8311464" y="4836816"/>
                <a:ext cx="360" cy="360"/>
              </p14:xfrm>
            </p:contentPart>
          </mc:Choice>
          <mc:Fallback>
            <p:pic>
              <p:nvPicPr>
                <p:cNvPr id="11" name="Mürekkep 10">
                  <a:extLst>
                    <a:ext uri="{FF2B5EF4-FFF2-40B4-BE49-F238E27FC236}">
                      <a16:creationId xmlns:a16="http://schemas.microsoft.com/office/drawing/2014/main" id="{77B5E376-B95F-4412-B24D-10604A0C4F40}"/>
                    </a:ext>
                  </a:extLst>
                </p:cNvPr>
                <p:cNvPicPr/>
                <p:nvPr/>
              </p:nvPicPr>
              <p:blipFill>
                <a:blip r:embed="rId10"/>
                <a:stretch>
                  <a:fillRect/>
                </a:stretch>
              </p:blipFill>
              <p:spPr>
                <a:xfrm>
                  <a:off x="8302824" y="4828176"/>
                  <a:ext cx="18000" cy="18000"/>
                </a:xfrm>
                <a:prstGeom prst="rect">
                  <a:avLst/>
                </a:prstGeom>
              </p:spPr>
            </p:pic>
          </mc:Fallback>
        </mc:AlternateContent>
      </p:grpSp>
    </p:spTree>
    <p:extLst>
      <p:ext uri="{BB962C8B-B14F-4D97-AF65-F5344CB8AC3E}">
        <p14:creationId xmlns:p14="http://schemas.microsoft.com/office/powerpoint/2010/main" val="2478242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3755CD-DB87-45E2-A1DF-E9748263F52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7FEC648E-13A5-4CB4-A834-BB9DA69A1C7F}"/>
              </a:ext>
            </a:extLst>
          </p:cNvPr>
          <p:cNvSpPr>
            <a:spLocks noGrp="1"/>
          </p:cNvSpPr>
          <p:nvPr>
            <p:ph type="title"/>
          </p:nvPr>
        </p:nvSpPr>
        <p:spPr/>
        <p:txBody>
          <a:bodyPr/>
          <a:lstStyle/>
          <a:p>
            <a:endParaRPr lang="tr-TR" dirty="0"/>
          </a:p>
        </p:txBody>
      </p:sp>
      <p:sp>
        <p:nvSpPr>
          <p:cNvPr id="3" name="İçerik Yer Tutucusu 2">
            <a:extLst>
              <a:ext uri="{FF2B5EF4-FFF2-40B4-BE49-F238E27FC236}">
                <a16:creationId xmlns:a16="http://schemas.microsoft.com/office/drawing/2014/main" id="{D07EC30E-C71A-44DD-AF0D-06A2EBA5812D}"/>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C70E2725-28BA-4A49-BD45-AB682375C1C8}"/>
              </a:ext>
            </a:extLst>
          </p:cNvPr>
          <p:cNvPicPr>
            <a:picLocks noChangeAspect="1"/>
          </p:cNvPicPr>
          <p:nvPr/>
        </p:nvPicPr>
        <p:blipFill>
          <a:blip r:embed="rId4"/>
          <a:stretch>
            <a:fillRect/>
          </a:stretch>
        </p:blipFill>
        <p:spPr>
          <a:xfrm>
            <a:off x="2551984" y="462842"/>
            <a:ext cx="7088031" cy="59323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Metin kutusu 5">
            <a:extLst>
              <a:ext uri="{FF2B5EF4-FFF2-40B4-BE49-F238E27FC236}">
                <a16:creationId xmlns:a16="http://schemas.microsoft.com/office/drawing/2014/main" id="{CF7C67F7-2E19-472B-BB4F-5072027134BC}"/>
              </a:ext>
            </a:extLst>
          </p:cNvPr>
          <p:cNvSpPr txBox="1"/>
          <p:nvPr/>
        </p:nvSpPr>
        <p:spPr>
          <a:xfrm>
            <a:off x="6446520" y="3493008"/>
            <a:ext cx="2514600" cy="369332"/>
          </a:xfrm>
          <a:prstGeom prst="rect">
            <a:avLst/>
          </a:prstGeom>
          <a:noFill/>
        </p:spPr>
        <p:txBody>
          <a:bodyPr wrap="square" rtlCol="0">
            <a:spAutoFit/>
          </a:bodyPr>
          <a:lstStyle/>
          <a:p>
            <a:r>
              <a:rPr lang="tr-TR" dirty="0"/>
              <a:t>Dış IP: 193.31.119.189</a:t>
            </a:r>
          </a:p>
        </p:txBody>
      </p:sp>
      <p:sp>
        <p:nvSpPr>
          <p:cNvPr id="7" name="Metin kutusu 6">
            <a:extLst>
              <a:ext uri="{FF2B5EF4-FFF2-40B4-BE49-F238E27FC236}">
                <a16:creationId xmlns:a16="http://schemas.microsoft.com/office/drawing/2014/main" id="{AB56CEF8-E762-46E0-8059-7351BF82327B}"/>
              </a:ext>
            </a:extLst>
          </p:cNvPr>
          <p:cNvSpPr txBox="1"/>
          <p:nvPr/>
        </p:nvSpPr>
        <p:spPr>
          <a:xfrm>
            <a:off x="3230881" y="3308342"/>
            <a:ext cx="2514600" cy="369332"/>
          </a:xfrm>
          <a:prstGeom prst="rect">
            <a:avLst/>
          </a:prstGeom>
          <a:noFill/>
        </p:spPr>
        <p:txBody>
          <a:bodyPr wrap="square" rtlCol="0">
            <a:spAutoFit/>
          </a:bodyPr>
          <a:lstStyle/>
          <a:p>
            <a:r>
              <a:rPr lang="tr-TR" dirty="0"/>
              <a:t>Dış IP: 193.31.119.190</a:t>
            </a:r>
          </a:p>
        </p:txBody>
      </p:sp>
      <mc:AlternateContent xmlns:mc="http://schemas.openxmlformats.org/markup-compatibility/2006">
        <mc:Choice xmlns:p14="http://schemas.microsoft.com/office/powerpoint/2010/main" Requires="p14">
          <p:contentPart p14:bwMode="auto" r:id="rId5">
            <p14:nvContentPartPr>
              <p14:cNvPr id="8" name="Mürekkep 7">
                <a:extLst>
                  <a:ext uri="{FF2B5EF4-FFF2-40B4-BE49-F238E27FC236}">
                    <a16:creationId xmlns:a16="http://schemas.microsoft.com/office/drawing/2014/main" id="{61C44B7B-BB43-4B82-A147-319DF65614CA}"/>
                  </a:ext>
                </a:extLst>
              </p14:cNvPr>
              <p14:cNvContentPartPr/>
              <p14:nvPr/>
            </p14:nvContentPartPr>
            <p14:xfrm>
              <a:off x="3244824" y="4105368"/>
              <a:ext cx="5756400" cy="1245240"/>
            </p14:xfrm>
          </p:contentPart>
        </mc:Choice>
        <mc:Fallback>
          <p:pic>
            <p:nvPicPr>
              <p:cNvPr id="8" name="Mürekkep 7">
                <a:extLst>
                  <a:ext uri="{FF2B5EF4-FFF2-40B4-BE49-F238E27FC236}">
                    <a16:creationId xmlns:a16="http://schemas.microsoft.com/office/drawing/2014/main" id="{61C44B7B-BB43-4B82-A147-319DF65614CA}"/>
                  </a:ext>
                </a:extLst>
              </p:cNvPr>
              <p:cNvPicPr/>
              <p:nvPr/>
            </p:nvPicPr>
            <p:blipFill>
              <a:blip r:embed="rId6"/>
              <a:stretch>
                <a:fillRect/>
              </a:stretch>
            </p:blipFill>
            <p:spPr>
              <a:xfrm>
                <a:off x="3235824" y="4096728"/>
                <a:ext cx="5774040" cy="1262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Mürekkep 8">
                <a:extLst>
                  <a:ext uri="{FF2B5EF4-FFF2-40B4-BE49-F238E27FC236}">
                    <a16:creationId xmlns:a16="http://schemas.microsoft.com/office/drawing/2014/main" id="{192A35C2-4819-4C13-85F8-9BA605FF053A}"/>
                  </a:ext>
                </a:extLst>
              </p14:cNvPr>
              <p14:cNvContentPartPr/>
              <p14:nvPr/>
            </p14:nvContentPartPr>
            <p14:xfrm>
              <a:off x="7287624" y="3685248"/>
              <a:ext cx="360" cy="360"/>
            </p14:xfrm>
          </p:contentPart>
        </mc:Choice>
        <mc:Fallback>
          <p:pic>
            <p:nvPicPr>
              <p:cNvPr id="9" name="Mürekkep 8">
                <a:extLst>
                  <a:ext uri="{FF2B5EF4-FFF2-40B4-BE49-F238E27FC236}">
                    <a16:creationId xmlns:a16="http://schemas.microsoft.com/office/drawing/2014/main" id="{192A35C2-4819-4C13-85F8-9BA605FF053A}"/>
                  </a:ext>
                </a:extLst>
              </p:cNvPr>
              <p:cNvPicPr/>
              <p:nvPr/>
            </p:nvPicPr>
            <p:blipFill>
              <a:blip r:embed="rId8"/>
              <a:stretch>
                <a:fillRect/>
              </a:stretch>
            </p:blipFill>
            <p:spPr>
              <a:xfrm>
                <a:off x="7278984" y="367624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Mürekkep 9">
                <a:extLst>
                  <a:ext uri="{FF2B5EF4-FFF2-40B4-BE49-F238E27FC236}">
                    <a16:creationId xmlns:a16="http://schemas.microsoft.com/office/drawing/2014/main" id="{EFCCCC3E-D5DE-4F8F-8A02-8AFD0E83E189}"/>
                  </a:ext>
                </a:extLst>
              </p14:cNvPr>
              <p14:cNvContentPartPr/>
              <p14:nvPr/>
            </p14:nvContentPartPr>
            <p14:xfrm>
              <a:off x="7086384" y="3536568"/>
              <a:ext cx="1800" cy="1800"/>
            </p14:xfrm>
          </p:contentPart>
        </mc:Choice>
        <mc:Fallback>
          <p:pic>
            <p:nvPicPr>
              <p:cNvPr id="10" name="Mürekkep 9">
                <a:extLst>
                  <a:ext uri="{FF2B5EF4-FFF2-40B4-BE49-F238E27FC236}">
                    <a16:creationId xmlns:a16="http://schemas.microsoft.com/office/drawing/2014/main" id="{EFCCCC3E-D5DE-4F8F-8A02-8AFD0E83E189}"/>
                  </a:ext>
                </a:extLst>
              </p:cNvPr>
              <p:cNvPicPr/>
              <p:nvPr/>
            </p:nvPicPr>
            <p:blipFill>
              <a:blip r:embed="rId10"/>
              <a:stretch>
                <a:fillRect/>
              </a:stretch>
            </p:blipFill>
            <p:spPr>
              <a:xfrm>
                <a:off x="7077384" y="3527928"/>
                <a:ext cx="19440" cy="19440"/>
              </a:xfrm>
              <a:prstGeom prst="rect">
                <a:avLst/>
              </a:prstGeom>
            </p:spPr>
          </p:pic>
        </mc:Fallback>
      </mc:AlternateContent>
    </p:spTree>
    <p:extLst>
      <p:ext uri="{BB962C8B-B14F-4D97-AF65-F5344CB8AC3E}">
        <p14:creationId xmlns:p14="http://schemas.microsoft.com/office/powerpoint/2010/main" val="1552259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CBAC27A-DDFB-47E8-A6E4-272293F3D4B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78A2226A-8A34-4A97-BABD-BE7F490F9D6B}"/>
              </a:ext>
            </a:extLst>
          </p:cNvPr>
          <p:cNvSpPr>
            <a:spLocks noGrp="1"/>
          </p:cNvSpPr>
          <p:nvPr>
            <p:ph type="title"/>
          </p:nvPr>
        </p:nvSpPr>
        <p:spPr/>
        <p:txBody>
          <a:bodyPr/>
          <a:lstStyle/>
          <a:p>
            <a:r>
              <a:rPr lang="tr-TR" dirty="0" err="1"/>
              <a:t>Network’ü</a:t>
            </a:r>
            <a:r>
              <a:rPr lang="tr-TR" dirty="0"/>
              <a:t> kurmaya başlayalım!</a:t>
            </a:r>
          </a:p>
        </p:txBody>
      </p:sp>
      <p:sp>
        <p:nvSpPr>
          <p:cNvPr id="3" name="İçerik Yer Tutucusu 2">
            <a:extLst>
              <a:ext uri="{FF2B5EF4-FFF2-40B4-BE49-F238E27FC236}">
                <a16:creationId xmlns:a16="http://schemas.microsoft.com/office/drawing/2014/main" id="{754EDF8C-9DB1-4947-A4DC-493502AFA4A7}"/>
              </a:ext>
            </a:extLst>
          </p:cNvPr>
          <p:cNvSpPr>
            <a:spLocks noGrp="1"/>
          </p:cNvSpPr>
          <p:nvPr>
            <p:ph idx="1"/>
          </p:nvPr>
        </p:nvSpPr>
        <p:spPr/>
        <p:txBody>
          <a:bodyPr/>
          <a:lstStyle/>
          <a:p>
            <a:r>
              <a:rPr lang="tr-TR" dirty="0">
                <a:hlinkClick r:id="rId4"/>
              </a:rPr>
              <a:t>https://egitim-ortam.emreoksum.com.tr/</a:t>
            </a:r>
            <a:endParaRPr lang="tr-TR" dirty="0"/>
          </a:p>
        </p:txBody>
      </p:sp>
    </p:spTree>
    <p:extLst>
      <p:ext uri="{BB962C8B-B14F-4D97-AF65-F5344CB8AC3E}">
        <p14:creationId xmlns:p14="http://schemas.microsoft.com/office/powerpoint/2010/main" val="3486510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8DDD2FC7-10C1-4B73-9EDD-099DB0A8DE4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4AC0D07D-2EA5-451A-A7CD-FD6D8395825B}"/>
              </a:ext>
            </a:extLst>
          </p:cNvPr>
          <p:cNvSpPr>
            <a:spLocks noGrp="1"/>
          </p:cNvSpPr>
          <p:nvPr>
            <p:ph type="title"/>
          </p:nvPr>
        </p:nvSpPr>
        <p:spPr/>
        <p:txBody>
          <a:bodyPr/>
          <a:lstStyle/>
          <a:p>
            <a:r>
              <a:rPr lang="tr-TR" dirty="0">
                <a:solidFill>
                  <a:schemeClr val="bg1"/>
                </a:solidFill>
              </a:rPr>
              <a:t>Network Mantığı</a:t>
            </a:r>
          </a:p>
        </p:txBody>
      </p:sp>
      <p:pic>
        <p:nvPicPr>
          <p:cNvPr id="4" name="İçerik Yer Tutucusu 3">
            <a:extLst>
              <a:ext uri="{FF2B5EF4-FFF2-40B4-BE49-F238E27FC236}">
                <a16:creationId xmlns:a16="http://schemas.microsoft.com/office/drawing/2014/main" id="{DBEDA2DA-66BC-4E69-805D-4BB590FF9835}"/>
              </a:ext>
            </a:extLst>
          </p:cNvPr>
          <p:cNvPicPr>
            <a:picLocks noGrp="1" noChangeAspect="1"/>
          </p:cNvPicPr>
          <p:nvPr>
            <p:ph idx="1"/>
          </p:nvPr>
        </p:nvPicPr>
        <p:blipFill>
          <a:blip r:embed="rId4"/>
          <a:stretch>
            <a:fillRect/>
          </a:stretch>
        </p:blipFill>
        <p:spPr>
          <a:xfrm>
            <a:off x="325959" y="2175879"/>
            <a:ext cx="5620751" cy="35717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Resim 5">
            <a:extLst>
              <a:ext uri="{FF2B5EF4-FFF2-40B4-BE49-F238E27FC236}">
                <a16:creationId xmlns:a16="http://schemas.microsoft.com/office/drawing/2014/main" id="{B1494AA7-EEE0-4E8B-B354-315F836DA2F5}"/>
              </a:ext>
            </a:extLst>
          </p:cNvPr>
          <p:cNvPicPr>
            <a:picLocks noChangeAspect="1"/>
          </p:cNvPicPr>
          <p:nvPr/>
        </p:nvPicPr>
        <p:blipFill>
          <a:blip r:embed="rId5"/>
          <a:stretch>
            <a:fillRect/>
          </a:stretch>
        </p:blipFill>
        <p:spPr>
          <a:xfrm>
            <a:off x="5946710" y="2175878"/>
            <a:ext cx="5905500" cy="35717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66177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25F14C-C9C3-4167-BD1B-5F15A388115C}"/>
              </a:ext>
            </a:extLst>
          </p:cNvPr>
          <p:cNvSpPr>
            <a:spLocks noGrp="1"/>
          </p:cNvSpPr>
          <p:nvPr>
            <p:ph type="title"/>
          </p:nvPr>
        </p:nvSpPr>
        <p:spPr/>
        <p:txBody>
          <a:bodyPr/>
          <a:lstStyle/>
          <a:p>
            <a:r>
              <a:rPr lang="tr-TR" dirty="0"/>
              <a:t>1. Gün bitiş, 2. Gün başlangıç</a:t>
            </a:r>
          </a:p>
        </p:txBody>
      </p:sp>
      <p:sp>
        <p:nvSpPr>
          <p:cNvPr id="3" name="İçerik Yer Tutucusu 2">
            <a:extLst>
              <a:ext uri="{FF2B5EF4-FFF2-40B4-BE49-F238E27FC236}">
                <a16:creationId xmlns:a16="http://schemas.microsoft.com/office/drawing/2014/main" id="{592BCA3D-A0C6-47ED-8D9C-6BAABBDAB594}"/>
              </a:ext>
            </a:extLst>
          </p:cNvPr>
          <p:cNvSpPr>
            <a:spLocks noGrp="1"/>
          </p:cNvSpPr>
          <p:nvPr>
            <p:ph idx="1"/>
          </p:nvPr>
        </p:nvSpPr>
        <p:spPr/>
        <p:txBody>
          <a:bodyPr anchor="ctr"/>
          <a:lstStyle/>
          <a:p>
            <a:r>
              <a:rPr lang="tr-TR" dirty="0" err="1"/>
              <a:t>MikroTik</a:t>
            </a:r>
            <a:r>
              <a:rPr lang="tr-TR" dirty="0"/>
              <a:t> </a:t>
            </a:r>
            <a:r>
              <a:rPr lang="tr-TR" dirty="0" err="1"/>
              <a:t>RouterOS</a:t>
            </a:r>
            <a:r>
              <a:rPr lang="tr-TR" dirty="0"/>
              <a:t> nedir?</a:t>
            </a:r>
          </a:p>
          <a:p>
            <a:r>
              <a:rPr lang="tr-TR" dirty="0" err="1"/>
              <a:t>MikroTik</a:t>
            </a:r>
            <a:r>
              <a:rPr lang="tr-TR" dirty="0"/>
              <a:t> </a:t>
            </a:r>
            <a:r>
              <a:rPr lang="tr-TR" dirty="0" err="1"/>
              <a:t>RouterOS’in</a:t>
            </a:r>
            <a:r>
              <a:rPr lang="tr-TR" dirty="0"/>
              <a:t> faydaları nelerdir?</a:t>
            </a:r>
          </a:p>
        </p:txBody>
      </p:sp>
    </p:spTree>
    <p:extLst>
      <p:ext uri="{BB962C8B-B14F-4D97-AF65-F5344CB8AC3E}">
        <p14:creationId xmlns:p14="http://schemas.microsoft.com/office/powerpoint/2010/main" val="499771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FBBCC0-B50F-424F-BF09-1B73B8ACD90C}"/>
              </a:ext>
            </a:extLst>
          </p:cNvPr>
          <p:cNvSpPr>
            <a:spLocks noGrp="1"/>
          </p:cNvSpPr>
          <p:nvPr>
            <p:ph type="title"/>
          </p:nvPr>
        </p:nvSpPr>
        <p:spPr/>
        <p:txBody>
          <a:bodyPr/>
          <a:lstStyle/>
          <a:p>
            <a:r>
              <a:rPr lang="tr-TR" dirty="0"/>
              <a:t>MITM Saldırısı </a:t>
            </a:r>
            <a:r>
              <a:rPr lang="tr-TR" sz="3200" b="1" i="1" dirty="0"/>
              <a:t>(ARP </a:t>
            </a:r>
            <a:r>
              <a:rPr lang="tr-TR" sz="3200" b="1" i="1" dirty="0" err="1"/>
              <a:t>Spoof</a:t>
            </a:r>
            <a:r>
              <a:rPr lang="tr-TR" sz="3200" b="1" i="1" dirty="0"/>
              <a:t> / ARP </a:t>
            </a:r>
            <a:r>
              <a:rPr lang="tr-TR" sz="3200" b="1" i="1" dirty="0" err="1"/>
              <a:t>Poisoning</a:t>
            </a:r>
            <a:r>
              <a:rPr lang="tr-TR" sz="3200" b="1" i="1" dirty="0"/>
              <a:t>)</a:t>
            </a:r>
          </a:p>
        </p:txBody>
      </p:sp>
      <p:pic>
        <p:nvPicPr>
          <p:cNvPr id="5" name="İçerik Yer Tutucusu 4">
            <a:extLst>
              <a:ext uri="{FF2B5EF4-FFF2-40B4-BE49-F238E27FC236}">
                <a16:creationId xmlns:a16="http://schemas.microsoft.com/office/drawing/2014/main" id="{F70F2EEA-72F9-4A28-B7CF-AD3B9F589198}"/>
              </a:ext>
            </a:extLst>
          </p:cNvPr>
          <p:cNvPicPr>
            <a:picLocks noGrp="1" noChangeAspect="1"/>
          </p:cNvPicPr>
          <p:nvPr>
            <p:ph idx="1"/>
          </p:nvPr>
        </p:nvPicPr>
        <p:blipFill>
          <a:blip r:embed="rId2"/>
          <a:stretch>
            <a:fillRect/>
          </a:stretch>
        </p:blipFill>
        <p:spPr>
          <a:xfrm>
            <a:off x="838200" y="2163470"/>
            <a:ext cx="10515600" cy="36756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Metin kutusu 5">
            <a:extLst>
              <a:ext uri="{FF2B5EF4-FFF2-40B4-BE49-F238E27FC236}">
                <a16:creationId xmlns:a16="http://schemas.microsoft.com/office/drawing/2014/main" id="{1317076F-AC55-4031-80BD-70C2CD77F381}"/>
              </a:ext>
            </a:extLst>
          </p:cNvPr>
          <p:cNvSpPr txBox="1"/>
          <p:nvPr/>
        </p:nvSpPr>
        <p:spPr>
          <a:xfrm>
            <a:off x="1691640" y="4562856"/>
            <a:ext cx="1527048" cy="369332"/>
          </a:xfrm>
          <a:prstGeom prst="rect">
            <a:avLst/>
          </a:prstGeom>
          <a:noFill/>
        </p:spPr>
        <p:txBody>
          <a:bodyPr wrap="square" rtlCol="0">
            <a:spAutoFit/>
          </a:bodyPr>
          <a:lstStyle/>
          <a:p>
            <a:pPr algn="ctr"/>
            <a:r>
              <a:rPr lang="tr-TR" b="1" dirty="0"/>
              <a:t>Bilgisayar</a:t>
            </a:r>
          </a:p>
        </p:txBody>
      </p:sp>
      <p:sp>
        <p:nvSpPr>
          <p:cNvPr id="7" name="Metin kutusu 6">
            <a:extLst>
              <a:ext uri="{FF2B5EF4-FFF2-40B4-BE49-F238E27FC236}">
                <a16:creationId xmlns:a16="http://schemas.microsoft.com/office/drawing/2014/main" id="{93C139D5-0412-41E8-89A8-83D476E904E0}"/>
              </a:ext>
            </a:extLst>
          </p:cNvPr>
          <p:cNvSpPr txBox="1"/>
          <p:nvPr/>
        </p:nvSpPr>
        <p:spPr>
          <a:xfrm>
            <a:off x="8973312" y="4562856"/>
            <a:ext cx="1527048" cy="369332"/>
          </a:xfrm>
          <a:prstGeom prst="rect">
            <a:avLst/>
          </a:prstGeom>
          <a:noFill/>
        </p:spPr>
        <p:txBody>
          <a:bodyPr wrap="square" rtlCol="0">
            <a:spAutoFit/>
          </a:bodyPr>
          <a:lstStyle/>
          <a:p>
            <a:pPr algn="ctr"/>
            <a:r>
              <a:rPr lang="tr-TR" b="1" dirty="0" err="1"/>
              <a:t>Router</a:t>
            </a:r>
            <a:endParaRPr lang="tr-TR" b="1" dirty="0"/>
          </a:p>
        </p:txBody>
      </p:sp>
    </p:spTree>
    <p:extLst>
      <p:ext uri="{BB962C8B-B14F-4D97-AF65-F5344CB8AC3E}">
        <p14:creationId xmlns:p14="http://schemas.microsoft.com/office/powerpoint/2010/main" val="830215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FBBCC0-B50F-424F-BF09-1B73B8ACD90C}"/>
              </a:ext>
            </a:extLst>
          </p:cNvPr>
          <p:cNvSpPr>
            <a:spLocks noGrp="1"/>
          </p:cNvSpPr>
          <p:nvPr>
            <p:ph type="title"/>
          </p:nvPr>
        </p:nvSpPr>
        <p:spPr/>
        <p:txBody>
          <a:bodyPr/>
          <a:lstStyle/>
          <a:p>
            <a:r>
              <a:rPr lang="tr-TR" dirty="0"/>
              <a:t>MITM Saldırısı </a:t>
            </a:r>
            <a:r>
              <a:rPr lang="tr-TR" sz="3200" b="1" i="1" dirty="0"/>
              <a:t>(ARP </a:t>
            </a:r>
            <a:r>
              <a:rPr lang="tr-TR" sz="3200" b="1" i="1" dirty="0" err="1"/>
              <a:t>Spoof</a:t>
            </a:r>
            <a:r>
              <a:rPr lang="tr-TR" sz="3200" b="1" i="1" dirty="0"/>
              <a:t> / ARP </a:t>
            </a:r>
            <a:r>
              <a:rPr lang="tr-TR" sz="3200" b="1" i="1" dirty="0" err="1"/>
              <a:t>Poisoning</a:t>
            </a:r>
            <a:r>
              <a:rPr lang="tr-TR" sz="3200" b="1" i="1" dirty="0"/>
              <a:t>)</a:t>
            </a:r>
          </a:p>
        </p:txBody>
      </p:sp>
      <p:sp>
        <p:nvSpPr>
          <p:cNvPr id="4" name="İçerik Yer Tutucusu 3">
            <a:extLst>
              <a:ext uri="{FF2B5EF4-FFF2-40B4-BE49-F238E27FC236}">
                <a16:creationId xmlns:a16="http://schemas.microsoft.com/office/drawing/2014/main" id="{5E868FE3-B3C5-473C-A5A3-1F5D10DDA309}"/>
              </a:ext>
            </a:extLst>
          </p:cNvPr>
          <p:cNvSpPr>
            <a:spLocks noGrp="1"/>
          </p:cNvSpPr>
          <p:nvPr>
            <p:ph idx="1"/>
          </p:nvPr>
        </p:nvSpPr>
        <p:spPr/>
        <p:txBody>
          <a:bodyPr/>
          <a:lstStyle/>
          <a:p>
            <a:endParaRPr lang="tr-TR"/>
          </a:p>
        </p:txBody>
      </p:sp>
      <p:pic>
        <p:nvPicPr>
          <p:cNvPr id="7" name="Resim 6">
            <a:extLst>
              <a:ext uri="{FF2B5EF4-FFF2-40B4-BE49-F238E27FC236}">
                <a16:creationId xmlns:a16="http://schemas.microsoft.com/office/drawing/2014/main" id="{FA3E8203-0B38-46E6-8137-57212CE6A0D0}"/>
              </a:ext>
            </a:extLst>
          </p:cNvPr>
          <p:cNvPicPr>
            <a:picLocks noChangeAspect="1"/>
          </p:cNvPicPr>
          <p:nvPr/>
        </p:nvPicPr>
        <p:blipFill>
          <a:blip r:embed="rId2"/>
          <a:stretch>
            <a:fillRect/>
          </a:stretch>
        </p:blipFill>
        <p:spPr>
          <a:xfrm>
            <a:off x="1598748" y="1825625"/>
            <a:ext cx="8994504" cy="45746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Metin kutusu 7">
            <a:extLst>
              <a:ext uri="{FF2B5EF4-FFF2-40B4-BE49-F238E27FC236}">
                <a16:creationId xmlns:a16="http://schemas.microsoft.com/office/drawing/2014/main" id="{71EADFD6-2319-43DE-A185-B1BBB1CD8734}"/>
              </a:ext>
            </a:extLst>
          </p:cNvPr>
          <p:cNvSpPr txBox="1"/>
          <p:nvPr/>
        </p:nvSpPr>
        <p:spPr>
          <a:xfrm>
            <a:off x="2267712" y="3816628"/>
            <a:ext cx="1527048" cy="369332"/>
          </a:xfrm>
          <a:prstGeom prst="rect">
            <a:avLst/>
          </a:prstGeom>
          <a:noFill/>
        </p:spPr>
        <p:txBody>
          <a:bodyPr wrap="square" rtlCol="0">
            <a:spAutoFit/>
          </a:bodyPr>
          <a:lstStyle/>
          <a:p>
            <a:pPr algn="ctr"/>
            <a:r>
              <a:rPr lang="tr-TR" b="1" dirty="0"/>
              <a:t>Bilgisayar</a:t>
            </a:r>
          </a:p>
        </p:txBody>
      </p:sp>
      <p:sp>
        <p:nvSpPr>
          <p:cNvPr id="9" name="Metin kutusu 8">
            <a:extLst>
              <a:ext uri="{FF2B5EF4-FFF2-40B4-BE49-F238E27FC236}">
                <a16:creationId xmlns:a16="http://schemas.microsoft.com/office/drawing/2014/main" id="{B6F43127-CAFB-41C5-B594-2B50282B9633}"/>
              </a:ext>
            </a:extLst>
          </p:cNvPr>
          <p:cNvSpPr txBox="1"/>
          <p:nvPr/>
        </p:nvSpPr>
        <p:spPr>
          <a:xfrm>
            <a:off x="8516112" y="3631962"/>
            <a:ext cx="1527048" cy="369332"/>
          </a:xfrm>
          <a:prstGeom prst="rect">
            <a:avLst/>
          </a:prstGeom>
          <a:noFill/>
        </p:spPr>
        <p:txBody>
          <a:bodyPr wrap="square" rtlCol="0">
            <a:spAutoFit/>
          </a:bodyPr>
          <a:lstStyle/>
          <a:p>
            <a:pPr algn="ctr"/>
            <a:r>
              <a:rPr lang="tr-TR" b="1" dirty="0" err="1"/>
              <a:t>Router</a:t>
            </a:r>
            <a:endParaRPr lang="tr-TR" b="1" dirty="0"/>
          </a:p>
        </p:txBody>
      </p:sp>
      <p:sp>
        <p:nvSpPr>
          <p:cNvPr id="10" name="Metin kutusu 9">
            <a:extLst>
              <a:ext uri="{FF2B5EF4-FFF2-40B4-BE49-F238E27FC236}">
                <a16:creationId xmlns:a16="http://schemas.microsoft.com/office/drawing/2014/main" id="{CEE27937-229A-45B4-A41F-86696E307A9A}"/>
              </a:ext>
            </a:extLst>
          </p:cNvPr>
          <p:cNvSpPr txBox="1"/>
          <p:nvPr/>
        </p:nvSpPr>
        <p:spPr>
          <a:xfrm>
            <a:off x="5332476" y="5613162"/>
            <a:ext cx="1527048" cy="369332"/>
          </a:xfrm>
          <a:prstGeom prst="rect">
            <a:avLst/>
          </a:prstGeom>
          <a:noFill/>
        </p:spPr>
        <p:txBody>
          <a:bodyPr wrap="square" rtlCol="0">
            <a:spAutoFit/>
          </a:bodyPr>
          <a:lstStyle/>
          <a:p>
            <a:pPr algn="ctr"/>
            <a:r>
              <a:rPr lang="tr-TR" b="1" dirty="0">
                <a:solidFill>
                  <a:srgbClr val="FF0000"/>
                </a:solidFill>
              </a:rPr>
              <a:t>Saldırgan</a:t>
            </a:r>
          </a:p>
        </p:txBody>
      </p:sp>
    </p:spTree>
    <p:extLst>
      <p:ext uri="{BB962C8B-B14F-4D97-AF65-F5344CB8AC3E}">
        <p14:creationId xmlns:p14="http://schemas.microsoft.com/office/powerpoint/2010/main" val="2647550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43BC06-6ADA-4429-AD2D-7E0903D71179}"/>
              </a:ext>
            </a:extLst>
          </p:cNvPr>
          <p:cNvSpPr>
            <a:spLocks noGrp="1"/>
          </p:cNvSpPr>
          <p:nvPr>
            <p:ph type="title"/>
          </p:nvPr>
        </p:nvSpPr>
        <p:spPr/>
        <p:txBody>
          <a:bodyPr/>
          <a:lstStyle/>
          <a:p>
            <a:r>
              <a:rPr lang="tr-TR" dirty="0"/>
              <a:t>DNS </a:t>
            </a:r>
            <a:r>
              <a:rPr lang="tr-TR" dirty="0" err="1"/>
              <a:t>Spoofing</a:t>
            </a:r>
            <a:r>
              <a:rPr lang="tr-TR" dirty="0"/>
              <a:t> (Bir çeşit MITM saldırısı)</a:t>
            </a:r>
          </a:p>
        </p:txBody>
      </p:sp>
      <p:sp>
        <p:nvSpPr>
          <p:cNvPr id="3" name="İçerik Yer Tutucusu 2">
            <a:extLst>
              <a:ext uri="{FF2B5EF4-FFF2-40B4-BE49-F238E27FC236}">
                <a16:creationId xmlns:a16="http://schemas.microsoft.com/office/drawing/2014/main" id="{5B24FDB5-BF07-4F81-ADCE-F6DC5E13B171}"/>
              </a:ext>
            </a:extLst>
          </p:cNvPr>
          <p:cNvSpPr>
            <a:spLocks noGrp="1"/>
          </p:cNvSpPr>
          <p:nvPr>
            <p:ph idx="1"/>
          </p:nvPr>
        </p:nvSpPr>
        <p:spPr/>
        <p:txBody>
          <a:bodyPr/>
          <a:lstStyle/>
          <a:p>
            <a:endParaRPr lang="tr-TR" dirty="0"/>
          </a:p>
        </p:txBody>
      </p:sp>
      <p:pic>
        <p:nvPicPr>
          <p:cNvPr id="4" name="Resim 3">
            <a:extLst>
              <a:ext uri="{FF2B5EF4-FFF2-40B4-BE49-F238E27FC236}">
                <a16:creationId xmlns:a16="http://schemas.microsoft.com/office/drawing/2014/main" id="{39F67A34-B994-490E-8363-A8A3B277407B}"/>
              </a:ext>
            </a:extLst>
          </p:cNvPr>
          <p:cNvPicPr>
            <a:picLocks noChangeAspect="1"/>
          </p:cNvPicPr>
          <p:nvPr/>
        </p:nvPicPr>
        <p:blipFill>
          <a:blip r:embed="rId2"/>
          <a:stretch>
            <a:fillRect/>
          </a:stretch>
        </p:blipFill>
        <p:spPr>
          <a:xfrm>
            <a:off x="1598748" y="1825625"/>
            <a:ext cx="8994504" cy="45746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Metin kutusu 4">
            <a:extLst>
              <a:ext uri="{FF2B5EF4-FFF2-40B4-BE49-F238E27FC236}">
                <a16:creationId xmlns:a16="http://schemas.microsoft.com/office/drawing/2014/main" id="{41B7B4A1-CEA5-48DC-B20D-D2B33C95E7CB}"/>
              </a:ext>
            </a:extLst>
          </p:cNvPr>
          <p:cNvSpPr txBox="1"/>
          <p:nvPr/>
        </p:nvSpPr>
        <p:spPr>
          <a:xfrm>
            <a:off x="8516112" y="3631962"/>
            <a:ext cx="1527048" cy="369332"/>
          </a:xfrm>
          <a:prstGeom prst="rect">
            <a:avLst/>
          </a:prstGeom>
          <a:noFill/>
        </p:spPr>
        <p:txBody>
          <a:bodyPr wrap="square" rtlCol="0">
            <a:spAutoFit/>
          </a:bodyPr>
          <a:lstStyle/>
          <a:p>
            <a:pPr algn="ctr"/>
            <a:r>
              <a:rPr lang="tr-TR" b="1" dirty="0" err="1"/>
              <a:t>Router</a:t>
            </a:r>
            <a:endParaRPr lang="tr-TR" b="1" dirty="0"/>
          </a:p>
        </p:txBody>
      </p:sp>
      <p:sp>
        <p:nvSpPr>
          <p:cNvPr id="6" name="Metin kutusu 5">
            <a:extLst>
              <a:ext uri="{FF2B5EF4-FFF2-40B4-BE49-F238E27FC236}">
                <a16:creationId xmlns:a16="http://schemas.microsoft.com/office/drawing/2014/main" id="{1A78304B-8F29-4E77-93EE-0EB9D51D743D}"/>
              </a:ext>
            </a:extLst>
          </p:cNvPr>
          <p:cNvSpPr txBox="1"/>
          <p:nvPr/>
        </p:nvSpPr>
        <p:spPr>
          <a:xfrm>
            <a:off x="5332476" y="5613162"/>
            <a:ext cx="1527048" cy="369332"/>
          </a:xfrm>
          <a:prstGeom prst="rect">
            <a:avLst/>
          </a:prstGeom>
          <a:noFill/>
        </p:spPr>
        <p:txBody>
          <a:bodyPr wrap="square" rtlCol="0">
            <a:spAutoFit/>
          </a:bodyPr>
          <a:lstStyle/>
          <a:p>
            <a:pPr algn="ctr"/>
            <a:r>
              <a:rPr lang="tr-TR" b="1" dirty="0">
                <a:solidFill>
                  <a:srgbClr val="FF0000"/>
                </a:solidFill>
              </a:rPr>
              <a:t>Saldırgan</a:t>
            </a:r>
          </a:p>
        </p:txBody>
      </p:sp>
      <p:sp>
        <p:nvSpPr>
          <p:cNvPr id="7" name="Metin kutusu 6">
            <a:extLst>
              <a:ext uri="{FF2B5EF4-FFF2-40B4-BE49-F238E27FC236}">
                <a16:creationId xmlns:a16="http://schemas.microsoft.com/office/drawing/2014/main" id="{1B680A5F-0D00-4F65-816C-F76C8FC08D60}"/>
              </a:ext>
            </a:extLst>
          </p:cNvPr>
          <p:cNvSpPr txBox="1"/>
          <p:nvPr/>
        </p:nvSpPr>
        <p:spPr>
          <a:xfrm>
            <a:off x="2267712" y="3816628"/>
            <a:ext cx="1527048" cy="369332"/>
          </a:xfrm>
          <a:prstGeom prst="rect">
            <a:avLst/>
          </a:prstGeom>
          <a:noFill/>
        </p:spPr>
        <p:txBody>
          <a:bodyPr wrap="square" rtlCol="0">
            <a:spAutoFit/>
          </a:bodyPr>
          <a:lstStyle/>
          <a:p>
            <a:pPr algn="ctr"/>
            <a:r>
              <a:rPr lang="tr-TR" b="1" dirty="0"/>
              <a:t>Bilgisayar</a:t>
            </a:r>
          </a:p>
        </p:txBody>
      </p:sp>
      <p:sp>
        <p:nvSpPr>
          <p:cNvPr id="8" name="Ok: Sağ 7">
            <a:extLst>
              <a:ext uri="{FF2B5EF4-FFF2-40B4-BE49-F238E27FC236}">
                <a16:creationId xmlns:a16="http://schemas.microsoft.com/office/drawing/2014/main" id="{AB69C8D2-36D1-42E0-B5A2-214E1AC361B0}"/>
              </a:ext>
            </a:extLst>
          </p:cNvPr>
          <p:cNvSpPr/>
          <p:nvPr/>
        </p:nvSpPr>
        <p:spPr>
          <a:xfrm rot="2598199">
            <a:off x="3848345" y="2623164"/>
            <a:ext cx="2075688" cy="11624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Google.com IP adresi nedir?</a:t>
            </a:r>
          </a:p>
        </p:txBody>
      </p:sp>
      <p:sp>
        <p:nvSpPr>
          <p:cNvPr id="9" name="Ok: Sağ 8">
            <a:extLst>
              <a:ext uri="{FF2B5EF4-FFF2-40B4-BE49-F238E27FC236}">
                <a16:creationId xmlns:a16="http://schemas.microsoft.com/office/drawing/2014/main" id="{5E117F88-437F-4E98-8E63-F406D8F5112A}"/>
              </a:ext>
            </a:extLst>
          </p:cNvPr>
          <p:cNvSpPr/>
          <p:nvPr/>
        </p:nvSpPr>
        <p:spPr>
          <a:xfrm rot="18772194">
            <a:off x="6240261" y="3186391"/>
            <a:ext cx="2075688" cy="11624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Google.com IP adresi nedir?</a:t>
            </a:r>
          </a:p>
        </p:txBody>
      </p:sp>
      <p:sp>
        <p:nvSpPr>
          <p:cNvPr id="11" name="Ok: Sol 10">
            <a:extLst>
              <a:ext uri="{FF2B5EF4-FFF2-40B4-BE49-F238E27FC236}">
                <a16:creationId xmlns:a16="http://schemas.microsoft.com/office/drawing/2014/main" id="{F3ACF17D-24BF-4B31-8C2C-EA8F1E34B050}"/>
              </a:ext>
            </a:extLst>
          </p:cNvPr>
          <p:cNvSpPr/>
          <p:nvPr/>
        </p:nvSpPr>
        <p:spPr>
          <a:xfrm rot="18784279">
            <a:off x="7191872" y="4260115"/>
            <a:ext cx="1920240" cy="11702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Google.com</a:t>
            </a:r>
          </a:p>
          <a:p>
            <a:pPr algn="ctr"/>
            <a:r>
              <a:rPr lang="tr-TR" b="1" dirty="0"/>
              <a:t>172.217.16.46</a:t>
            </a:r>
          </a:p>
        </p:txBody>
      </p:sp>
      <p:sp>
        <p:nvSpPr>
          <p:cNvPr id="12" name="Ok: Sol 11">
            <a:extLst>
              <a:ext uri="{FF2B5EF4-FFF2-40B4-BE49-F238E27FC236}">
                <a16:creationId xmlns:a16="http://schemas.microsoft.com/office/drawing/2014/main" id="{95F136C9-9544-4978-BA46-23D50FD6170C}"/>
              </a:ext>
            </a:extLst>
          </p:cNvPr>
          <p:cNvSpPr/>
          <p:nvPr/>
        </p:nvSpPr>
        <p:spPr>
          <a:xfrm rot="2163584">
            <a:off x="3304796" y="4152502"/>
            <a:ext cx="1920240" cy="11702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Google.com</a:t>
            </a:r>
          </a:p>
          <a:p>
            <a:pPr algn="ctr"/>
            <a:r>
              <a:rPr lang="tr-TR" b="1" dirty="0"/>
              <a:t>10.10.10.10</a:t>
            </a:r>
          </a:p>
        </p:txBody>
      </p:sp>
    </p:spTree>
    <p:extLst>
      <p:ext uri="{BB962C8B-B14F-4D97-AF65-F5344CB8AC3E}">
        <p14:creationId xmlns:p14="http://schemas.microsoft.com/office/powerpoint/2010/main" val="25490731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88EFAE-D1B4-47E3-B739-81B154BB92D8}"/>
              </a:ext>
            </a:extLst>
          </p:cNvPr>
          <p:cNvSpPr>
            <a:spLocks noGrp="1"/>
          </p:cNvSpPr>
          <p:nvPr>
            <p:ph type="title"/>
          </p:nvPr>
        </p:nvSpPr>
        <p:spPr/>
        <p:txBody>
          <a:bodyPr/>
          <a:lstStyle/>
          <a:p>
            <a:r>
              <a:rPr lang="tr-TR" dirty="0" err="1"/>
              <a:t>DoS</a:t>
            </a:r>
            <a:r>
              <a:rPr lang="tr-TR" dirty="0"/>
              <a:t> </a:t>
            </a:r>
            <a:r>
              <a:rPr lang="tr-TR" sz="3200" b="1" i="1" dirty="0"/>
              <a:t>(</a:t>
            </a:r>
            <a:r>
              <a:rPr lang="tr-TR" sz="3200" b="1" i="1" dirty="0" err="1"/>
              <a:t>Denial</a:t>
            </a:r>
            <a:r>
              <a:rPr lang="tr-TR" sz="3200" b="1" i="1" dirty="0"/>
              <a:t> of Service) </a:t>
            </a:r>
            <a:r>
              <a:rPr lang="tr-TR" dirty="0"/>
              <a:t>Saldırısı Nedir?</a:t>
            </a:r>
          </a:p>
        </p:txBody>
      </p:sp>
      <p:pic>
        <p:nvPicPr>
          <p:cNvPr id="5" name="İçerik Yer Tutucusu 4">
            <a:extLst>
              <a:ext uri="{FF2B5EF4-FFF2-40B4-BE49-F238E27FC236}">
                <a16:creationId xmlns:a16="http://schemas.microsoft.com/office/drawing/2014/main" id="{D6BCA13D-04F5-4E33-AD48-0DEDA500CAC1}"/>
              </a:ext>
            </a:extLst>
          </p:cNvPr>
          <p:cNvPicPr>
            <a:picLocks noGrp="1" noChangeAspect="1"/>
          </p:cNvPicPr>
          <p:nvPr>
            <p:ph idx="1"/>
          </p:nvPr>
        </p:nvPicPr>
        <p:blipFill>
          <a:blip r:embed="rId2"/>
          <a:stretch>
            <a:fillRect/>
          </a:stretch>
        </p:blipFill>
        <p:spPr>
          <a:xfrm>
            <a:off x="1956516" y="1825625"/>
            <a:ext cx="8278968"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830321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16951A-BE0B-4965-81CE-8B0E814E7C90}"/>
              </a:ext>
            </a:extLst>
          </p:cNvPr>
          <p:cNvSpPr>
            <a:spLocks noGrp="1"/>
          </p:cNvSpPr>
          <p:nvPr>
            <p:ph type="title"/>
          </p:nvPr>
        </p:nvSpPr>
        <p:spPr/>
        <p:txBody>
          <a:bodyPr/>
          <a:lstStyle/>
          <a:p>
            <a:r>
              <a:rPr lang="tr-TR" dirty="0" err="1"/>
              <a:t>DDoS</a:t>
            </a:r>
            <a:r>
              <a:rPr lang="tr-TR" dirty="0"/>
              <a:t> </a:t>
            </a:r>
            <a:r>
              <a:rPr lang="tr-TR" sz="3200" b="1" dirty="0"/>
              <a:t>(Distributed </a:t>
            </a:r>
            <a:r>
              <a:rPr lang="tr-TR" sz="3200" b="1" dirty="0" err="1"/>
              <a:t>Denial</a:t>
            </a:r>
            <a:r>
              <a:rPr lang="tr-TR" sz="3200" b="1" dirty="0"/>
              <a:t> of Service) </a:t>
            </a:r>
            <a:r>
              <a:rPr lang="tr-TR" dirty="0"/>
              <a:t>Saldırısı Nedir?</a:t>
            </a:r>
          </a:p>
        </p:txBody>
      </p:sp>
      <p:pic>
        <p:nvPicPr>
          <p:cNvPr id="5" name="İçerik Yer Tutucusu 4">
            <a:extLst>
              <a:ext uri="{FF2B5EF4-FFF2-40B4-BE49-F238E27FC236}">
                <a16:creationId xmlns:a16="http://schemas.microsoft.com/office/drawing/2014/main" id="{2A398638-C1FE-4E79-846D-0F519996F7E7}"/>
              </a:ext>
            </a:extLst>
          </p:cNvPr>
          <p:cNvPicPr>
            <a:picLocks noGrp="1" noChangeAspect="1"/>
          </p:cNvPicPr>
          <p:nvPr>
            <p:ph idx="1"/>
          </p:nvPr>
        </p:nvPicPr>
        <p:blipFill>
          <a:blip r:embed="rId2"/>
          <a:stretch>
            <a:fillRect/>
          </a:stretch>
        </p:blipFill>
        <p:spPr>
          <a:xfrm>
            <a:off x="3062717" y="1825625"/>
            <a:ext cx="6066566"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9306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66D2D6-395D-4D7B-BBC6-84C17FA3E6FA}"/>
              </a:ext>
            </a:extLst>
          </p:cNvPr>
          <p:cNvSpPr>
            <a:spLocks noGrp="1"/>
          </p:cNvSpPr>
          <p:nvPr>
            <p:ph type="title"/>
          </p:nvPr>
        </p:nvSpPr>
        <p:spPr/>
        <p:txBody>
          <a:bodyPr/>
          <a:lstStyle/>
          <a:p>
            <a:r>
              <a:rPr lang="tr-TR" dirty="0" err="1"/>
              <a:t>Botnet</a:t>
            </a:r>
            <a:r>
              <a:rPr lang="tr-TR" dirty="0"/>
              <a:t> Nedir?</a:t>
            </a:r>
          </a:p>
        </p:txBody>
      </p:sp>
      <p:sp>
        <p:nvSpPr>
          <p:cNvPr id="3" name="İçerik Yer Tutucusu 2">
            <a:extLst>
              <a:ext uri="{FF2B5EF4-FFF2-40B4-BE49-F238E27FC236}">
                <a16:creationId xmlns:a16="http://schemas.microsoft.com/office/drawing/2014/main" id="{A39DFD4D-7E0F-48F2-91F4-90A21794D8B7}"/>
              </a:ext>
            </a:extLst>
          </p:cNvPr>
          <p:cNvSpPr>
            <a:spLocks noGrp="1"/>
          </p:cNvSpPr>
          <p:nvPr>
            <p:ph idx="1"/>
          </p:nvPr>
        </p:nvSpPr>
        <p:spPr>
          <a:xfrm>
            <a:off x="362340" y="1816294"/>
            <a:ext cx="6019799" cy="4855094"/>
          </a:xfrm>
        </p:spPr>
        <p:txBody>
          <a:bodyPr/>
          <a:lstStyle/>
          <a:p>
            <a:r>
              <a:rPr lang="tr-TR" dirty="0"/>
              <a:t>İnternet’e bağlı </a:t>
            </a:r>
            <a:r>
              <a:rPr lang="tr-TR" dirty="0" err="1"/>
              <a:t>hacklenmiş</a:t>
            </a:r>
            <a:r>
              <a:rPr lang="tr-TR" dirty="0"/>
              <a:t> cihazlar «</a:t>
            </a:r>
            <a:r>
              <a:rPr lang="tr-TR" dirty="0" err="1"/>
              <a:t>zombi</a:t>
            </a:r>
            <a:r>
              <a:rPr lang="tr-TR" dirty="0"/>
              <a:t>» olabilirler.</a:t>
            </a:r>
          </a:p>
          <a:p>
            <a:r>
              <a:rPr lang="tr-TR" dirty="0"/>
              <a:t>Tüm bu </a:t>
            </a:r>
            <a:r>
              <a:rPr lang="tr-TR" dirty="0" err="1"/>
              <a:t>hacklenmiş</a:t>
            </a:r>
            <a:r>
              <a:rPr lang="tr-TR" dirty="0"/>
              <a:t> cihazlar bazı saldırganlar tarafından DDOS saldırıları başlatmak için kullanılırlar.</a:t>
            </a:r>
          </a:p>
          <a:p>
            <a:r>
              <a:rPr lang="tr-TR" dirty="0"/>
              <a:t>Saldırgan, yaptığı siber saldırılar sonucu ele geçirdiği zafiyetli cihazlar ile oluşturduğu </a:t>
            </a:r>
            <a:r>
              <a:rPr lang="tr-TR" dirty="0" err="1"/>
              <a:t>zombi</a:t>
            </a:r>
            <a:r>
              <a:rPr lang="tr-TR" dirty="0"/>
              <a:t> ağını (</a:t>
            </a:r>
            <a:r>
              <a:rPr lang="tr-TR" dirty="0" err="1"/>
              <a:t>botnet</a:t>
            </a:r>
            <a:r>
              <a:rPr lang="tr-TR" dirty="0"/>
              <a:t>) başka kişilere kiraya da verebilir.</a:t>
            </a:r>
          </a:p>
          <a:p>
            <a:r>
              <a:rPr lang="tr-TR" dirty="0"/>
              <a:t>ÖRN: ddosforhire.net</a:t>
            </a:r>
          </a:p>
        </p:txBody>
      </p:sp>
      <p:pic>
        <p:nvPicPr>
          <p:cNvPr id="4" name="İçerik Yer Tutucusu 4">
            <a:extLst>
              <a:ext uri="{FF2B5EF4-FFF2-40B4-BE49-F238E27FC236}">
                <a16:creationId xmlns:a16="http://schemas.microsoft.com/office/drawing/2014/main" id="{6A7BBB97-2B09-49C1-9D16-EC6EA1D8F3DA}"/>
              </a:ext>
            </a:extLst>
          </p:cNvPr>
          <p:cNvPicPr>
            <a:picLocks noChangeAspect="1"/>
          </p:cNvPicPr>
          <p:nvPr/>
        </p:nvPicPr>
        <p:blipFill>
          <a:blip r:embed="rId2"/>
          <a:stretch>
            <a:fillRect/>
          </a:stretch>
        </p:blipFill>
        <p:spPr>
          <a:xfrm>
            <a:off x="6504720" y="1816294"/>
            <a:ext cx="5324940" cy="4173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2312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7AB46D-F0CE-4432-9440-B237F9A6E661}"/>
              </a:ext>
            </a:extLst>
          </p:cNvPr>
          <p:cNvSpPr>
            <a:spLocks noGrp="1"/>
          </p:cNvSpPr>
          <p:nvPr>
            <p:ph type="title"/>
          </p:nvPr>
        </p:nvSpPr>
        <p:spPr/>
        <p:txBody>
          <a:bodyPr/>
          <a:lstStyle/>
          <a:p>
            <a:r>
              <a:rPr lang="tr-TR" dirty="0"/>
              <a:t>(TCP </a:t>
            </a:r>
            <a:r>
              <a:rPr lang="tr-TR" dirty="0" err="1"/>
              <a:t>DoS</a:t>
            </a:r>
            <a:r>
              <a:rPr lang="tr-TR" dirty="0"/>
              <a:t> Atakları) SYN </a:t>
            </a:r>
            <a:r>
              <a:rPr lang="tr-TR" dirty="0" err="1"/>
              <a:t>Flood</a:t>
            </a:r>
            <a:r>
              <a:rPr lang="tr-TR" dirty="0"/>
              <a:t> </a:t>
            </a:r>
          </a:p>
        </p:txBody>
      </p:sp>
      <p:sp>
        <p:nvSpPr>
          <p:cNvPr id="3" name="İçerik Yer Tutucusu 2">
            <a:extLst>
              <a:ext uri="{FF2B5EF4-FFF2-40B4-BE49-F238E27FC236}">
                <a16:creationId xmlns:a16="http://schemas.microsoft.com/office/drawing/2014/main" id="{08CD600C-1652-4319-BB85-2961F44D110F}"/>
              </a:ext>
            </a:extLst>
          </p:cNvPr>
          <p:cNvSpPr>
            <a:spLocks noGrp="1"/>
          </p:cNvSpPr>
          <p:nvPr>
            <p:ph idx="1"/>
          </p:nvPr>
        </p:nvSpPr>
        <p:spPr>
          <a:xfrm>
            <a:off x="838200" y="1825625"/>
            <a:ext cx="4712208" cy="4351338"/>
          </a:xfrm>
        </p:spPr>
        <p:txBody>
          <a:bodyPr/>
          <a:lstStyle/>
          <a:p>
            <a:pPr marL="0" indent="0">
              <a:buNone/>
            </a:pPr>
            <a:r>
              <a:rPr lang="tr-TR" dirty="0"/>
              <a:t>SYN </a:t>
            </a:r>
            <a:r>
              <a:rPr lang="tr-TR" dirty="0" err="1"/>
              <a:t>Flood</a:t>
            </a:r>
            <a:r>
              <a:rPr lang="tr-TR" dirty="0"/>
              <a:t> saldırılarında saldırganlar, kendi IP adreslerini farklı bir IP adresi gibi gösterip, kurbanlarına sürekli farklı IP adreslerinden SYN istekleri atarak, kurbanlarının ağ, işlemci, hafıza gibi kaynaklarını tüketip, kurbanlarının internet bağlantısını kesmeyi amaçlar.</a:t>
            </a:r>
          </a:p>
        </p:txBody>
      </p:sp>
      <p:pic>
        <p:nvPicPr>
          <p:cNvPr id="5" name="Resim 4">
            <a:extLst>
              <a:ext uri="{FF2B5EF4-FFF2-40B4-BE49-F238E27FC236}">
                <a16:creationId xmlns:a16="http://schemas.microsoft.com/office/drawing/2014/main" id="{3F5DE166-4076-4ACC-89E0-AF49B9BF4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847" y="1690688"/>
            <a:ext cx="6191250" cy="4448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91691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3155062-2B94-4EB2-A85F-EF645AC22EC9}"/>
              </a:ext>
            </a:extLst>
          </p:cNvPr>
          <p:cNvSpPr>
            <a:spLocks noGrp="1"/>
          </p:cNvSpPr>
          <p:nvPr>
            <p:ph idx="1"/>
          </p:nvPr>
        </p:nvSpPr>
        <p:spPr>
          <a:xfrm>
            <a:off x="470555" y="1843088"/>
            <a:ext cx="5169408" cy="3831848"/>
          </a:xfrm>
        </p:spPr>
        <p:txBody>
          <a:bodyPr anchor="ctr"/>
          <a:lstStyle/>
          <a:p>
            <a:pPr marL="0" indent="0">
              <a:buNone/>
            </a:pPr>
            <a:r>
              <a:rPr lang="tr-TR" dirty="0"/>
              <a:t>ACK </a:t>
            </a:r>
            <a:r>
              <a:rPr lang="tr-TR" dirty="0" err="1"/>
              <a:t>Flood</a:t>
            </a:r>
            <a:r>
              <a:rPr lang="tr-TR" dirty="0"/>
              <a:t> saldırıları, saldırganın bir hedefe kendi IP adresini farklı bir IP adresi gibi gösterip, TCP 3-Way </a:t>
            </a:r>
            <a:r>
              <a:rPr lang="tr-TR" dirty="0" err="1"/>
              <a:t>Handshake</a:t>
            </a:r>
            <a:r>
              <a:rPr lang="tr-TR" dirty="0"/>
              <a:t> şemasındaki bağlantı düzenini kötü amacı için kullanarak üçüncü tarafları hedef alma imkanı sunar. </a:t>
            </a:r>
          </a:p>
        </p:txBody>
      </p:sp>
      <p:sp>
        <p:nvSpPr>
          <p:cNvPr id="4" name="Başlık 1">
            <a:extLst>
              <a:ext uri="{FF2B5EF4-FFF2-40B4-BE49-F238E27FC236}">
                <a16:creationId xmlns:a16="http://schemas.microsoft.com/office/drawing/2014/main" id="{7793196C-FA59-46DA-8189-F150A4EB139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tr-TR" dirty="0"/>
              <a:t>(TCP </a:t>
            </a:r>
            <a:r>
              <a:rPr lang="tr-TR" dirty="0" err="1"/>
              <a:t>DoS</a:t>
            </a:r>
            <a:r>
              <a:rPr lang="tr-TR" dirty="0"/>
              <a:t> Atakları) ACK </a:t>
            </a:r>
            <a:r>
              <a:rPr lang="tr-TR" dirty="0" err="1"/>
              <a:t>Flood</a:t>
            </a:r>
            <a:r>
              <a:rPr lang="tr-TR" dirty="0"/>
              <a:t> </a:t>
            </a:r>
          </a:p>
        </p:txBody>
      </p:sp>
      <p:pic>
        <p:nvPicPr>
          <p:cNvPr id="6" name="Resim 5">
            <a:extLst>
              <a:ext uri="{FF2B5EF4-FFF2-40B4-BE49-F238E27FC236}">
                <a16:creationId xmlns:a16="http://schemas.microsoft.com/office/drawing/2014/main" id="{237AF470-14DA-40E3-B2C4-11ED5E5A5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3441" y="1843088"/>
            <a:ext cx="5745769" cy="38318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61147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856276-DF47-4A6B-9688-DAED9047CC01}"/>
              </a:ext>
            </a:extLst>
          </p:cNvPr>
          <p:cNvSpPr>
            <a:spLocks noGrp="1"/>
          </p:cNvSpPr>
          <p:nvPr>
            <p:ph type="title"/>
          </p:nvPr>
        </p:nvSpPr>
        <p:spPr/>
        <p:txBody>
          <a:bodyPr/>
          <a:lstStyle/>
          <a:p>
            <a:r>
              <a:rPr lang="tr-TR" dirty="0" err="1"/>
              <a:t>Teardrop</a:t>
            </a:r>
            <a:r>
              <a:rPr lang="tr-TR" dirty="0"/>
              <a:t> saldırısı</a:t>
            </a:r>
          </a:p>
        </p:txBody>
      </p:sp>
      <p:sp>
        <p:nvSpPr>
          <p:cNvPr id="3" name="İçerik Yer Tutucusu 2">
            <a:extLst>
              <a:ext uri="{FF2B5EF4-FFF2-40B4-BE49-F238E27FC236}">
                <a16:creationId xmlns:a16="http://schemas.microsoft.com/office/drawing/2014/main" id="{63A79FAC-EA3E-4C8D-8233-4554739520B5}"/>
              </a:ext>
            </a:extLst>
          </p:cNvPr>
          <p:cNvSpPr>
            <a:spLocks noGrp="1"/>
          </p:cNvSpPr>
          <p:nvPr>
            <p:ph idx="1"/>
          </p:nvPr>
        </p:nvSpPr>
        <p:spPr>
          <a:xfrm>
            <a:off x="838200" y="2294191"/>
            <a:ext cx="5257800" cy="3639314"/>
          </a:xfrm>
        </p:spPr>
        <p:txBody>
          <a:bodyPr anchor="ctr"/>
          <a:lstStyle/>
          <a:p>
            <a:pPr marL="0" indent="0">
              <a:buNone/>
            </a:pPr>
            <a:r>
              <a:rPr lang="tr-TR" dirty="0"/>
              <a:t>Saldırgan, kurbanına parçalanmış paketleri gönderir. Bazı sistemlerde parçalanmış paketler </a:t>
            </a:r>
            <a:r>
              <a:rPr lang="tr-TR" dirty="0" err="1"/>
              <a:t>biraraya</a:t>
            </a:r>
            <a:r>
              <a:rPr lang="tr-TR" dirty="0"/>
              <a:t> getirilirken gerçekleşen bir «</a:t>
            </a:r>
            <a:r>
              <a:rPr lang="tr-TR" dirty="0" err="1"/>
              <a:t>bug</a:t>
            </a:r>
            <a:r>
              <a:rPr lang="tr-TR" dirty="0"/>
              <a:t>» nedeniyle, paketler </a:t>
            </a:r>
            <a:r>
              <a:rPr lang="tr-TR" dirty="0" err="1"/>
              <a:t>biraraya</a:t>
            </a:r>
            <a:r>
              <a:rPr lang="tr-TR" dirty="0"/>
              <a:t> getirilirken bir hata oluşur ve kurbanın işlemci, hafıza gibi kaynakları bir anda tükenir ve bağlantısı kesilir.</a:t>
            </a:r>
          </a:p>
        </p:txBody>
      </p:sp>
      <p:pic>
        <p:nvPicPr>
          <p:cNvPr id="7" name="Resim 6">
            <a:extLst>
              <a:ext uri="{FF2B5EF4-FFF2-40B4-BE49-F238E27FC236}">
                <a16:creationId xmlns:a16="http://schemas.microsoft.com/office/drawing/2014/main" id="{9AF30494-5ED7-4A7E-B10B-0D17CF38E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294192"/>
            <a:ext cx="5722998" cy="36393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5135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C12DF43-CF20-4D81-A3D3-A51B0455011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pic>
        <p:nvPicPr>
          <p:cNvPr id="6" name="İçerik Yer Tutucusu 5">
            <a:extLst>
              <a:ext uri="{FF2B5EF4-FFF2-40B4-BE49-F238E27FC236}">
                <a16:creationId xmlns:a16="http://schemas.microsoft.com/office/drawing/2014/main" id="{8E493936-71BB-4642-8847-4FD22528970F}"/>
              </a:ext>
            </a:extLst>
          </p:cNvPr>
          <p:cNvPicPr>
            <a:picLocks noGrp="1" noChangeAspect="1"/>
          </p:cNvPicPr>
          <p:nvPr>
            <p:ph idx="1"/>
          </p:nvPr>
        </p:nvPicPr>
        <p:blipFill>
          <a:blip r:embed="rId4"/>
          <a:stretch>
            <a:fillRect/>
          </a:stretch>
        </p:blipFill>
        <p:spPr>
          <a:xfrm>
            <a:off x="1135206" y="570627"/>
            <a:ext cx="9921587" cy="5716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Metin kutusu 6">
            <a:extLst>
              <a:ext uri="{FF2B5EF4-FFF2-40B4-BE49-F238E27FC236}">
                <a16:creationId xmlns:a16="http://schemas.microsoft.com/office/drawing/2014/main" id="{01EE17A9-EF0E-479A-B6E7-17479443F82C}"/>
              </a:ext>
            </a:extLst>
          </p:cNvPr>
          <p:cNvSpPr txBox="1"/>
          <p:nvPr/>
        </p:nvSpPr>
        <p:spPr>
          <a:xfrm>
            <a:off x="5635690" y="924459"/>
            <a:ext cx="2407298" cy="382556"/>
          </a:xfrm>
          <a:prstGeom prst="rect">
            <a:avLst/>
          </a:prstGeom>
          <a:noFill/>
        </p:spPr>
        <p:txBody>
          <a:bodyPr wrap="square" rtlCol="0">
            <a:spAutoFit/>
          </a:bodyPr>
          <a:lstStyle/>
          <a:p>
            <a:r>
              <a:rPr lang="tr-TR" dirty="0"/>
              <a:t>İnternet</a:t>
            </a:r>
          </a:p>
        </p:txBody>
      </p:sp>
      <p:sp>
        <p:nvSpPr>
          <p:cNvPr id="8" name="Metin kutusu 7">
            <a:extLst>
              <a:ext uri="{FF2B5EF4-FFF2-40B4-BE49-F238E27FC236}">
                <a16:creationId xmlns:a16="http://schemas.microsoft.com/office/drawing/2014/main" id="{0BE41404-AFC8-4DAE-B5B0-2B034DBA2C36}"/>
              </a:ext>
            </a:extLst>
          </p:cNvPr>
          <p:cNvSpPr txBox="1"/>
          <p:nvPr/>
        </p:nvSpPr>
        <p:spPr>
          <a:xfrm>
            <a:off x="2230016" y="5803641"/>
            <a:ext cx="7731968" cy="369332"/>
          </a:xfrm>
          <a:prstGeom prst="rect">
            <a:avLst/>
          </a:prstGeom>
          <a:noFill/>
        </p:spPr>
        <p:txBody>
          <a:bodyPr wrap="square" rtlCol="0">
            <a:spAutoFit/>
          </a:bodyPr>
          <a:lstStyle/>
          <a:p>
            <a:r>
              <a:rPr lang="tr-TR" dirty="0"/>
              <a:t>     A		       B			             C		             D</a:t>
            </a:r>
          </a:p>
        </p:txBody>
      </p:sp>
    </p:spTree>
    <p:extLst>
      <p:ext uri="{BB962C8B-B14F-4D97-AF65-F5344CB8AC3E}">
        <p14:creationId xmlns:p14="http://schemas.microsoft.com/office/powerpoint/2010/main" val="4213169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9E1BEC9-9418-4ADA-BC36-FA9E0DDAC320}"/>
              </a:ext>
            </a:extLst>
          </p:cNvPr>
          <p:cNvSpPr>
            <a:spLocks noGrp="1"/>
          </p:cNvSpPr>
          <p:nvPr>
            <p:ph type="title"/>
          </p:nvPr>
        </p:nvSpPr>
        <p:spPr>
          <a:xfrm>
            <a:off x="358267" y="365125"/>
            <a:ext cx="10515600" cy="1325563"/>
          </a:xfrm>
        </p:spPr>
        <p:txBody>
          <a:bodyPr/>
          <a:lstStyle/>
          <a:p>
            <a:r>
              <a:rPr lang="tr-TR" dirty="0"/>
              <a:t>(ICMP </a:t>
            </a:r>
            <a:r>
              <a:rPr lang="tr-TR" dirty="0" err="1"/>
              <a:t>DoS</a:t>
            </a:r>
            <a:r>
              <a:rPr lang="tr-TR" dirty="0"/>
              <a:t> Atakları) </a:t>
            </a:r>
            <a:r>
              <a:rPr lang="tr-TR" dirty="0" err="1"/>
              <a:t>Smurf</a:t>
            </a:r>
            <a:r>
              <a:rPr lang="tr-TR" dirty="0"/>
              <a:t> saldırısı</a:t>
            </a:r>
          </a:p>
        </p:txBody>
      </p:sp>
      <p:sp>
        <p:nvSpPr>
          <p:cNvPr id="3" name="İçerik Yer Tutucusu 2">
            <a:extLst>
              <a:ext uri="{FF2B5EF4-FFF2-40B4-BE49-F238E27FC236}">
                <a16:creationId xmlns:a16="http://schemas.microsoft.com/office/drawing/2014/main" id="{A01EFF54-950F-4FF2-8019-A8FBEC1795B7}"/>
              </a:ext>
            </a:extLst>
          </p:cNvPr>
          <p:cNvSpPr>
            <a:spLocks noGrp="1"/>
          </p:cNvSpPr>
          <p:nvPr>
            <p:ph idx="1"/>
          </p:nvPr>
        </p:nvSpPr>
        <p:spPr>
          <a:xfrm>
            <a:off x="239395" y="1690688"/>
            <a:ext cx="5257800" cy="4351338"/>
          </a:xfrm>
        </p:spPr>
        <p:txBody>
          <a:bodyPr/>
          <a:lstStyle/>
          <a:p>
            <a:pPr marL="0" indent="0">
              <a:buNone/>
            </a:pPr>
            <a:r>
              <a:rPr lang="tr-TR" dirty="0"/>
              <a:t>Aynı biraz önce gösterdiğim saldırılar gibi, bir saldırgan kendi IP adresini farklı göstererek kurbanını taklit eder ve ICMP paketleri yollar, cevap olarak dönen ICMP paketlerinin tümü kurbana ulaşır ve kurbanın erişimi aşırı yüklenmeden dolayı kesilir.</a:t>
            </a:r>
          </a:p>
        </p:txBody>
      </p:sp>
      <p:pic>
        <p:nvPicPr>
          <p:cNvPr id="5" name="Resim 4">
            <a:extLst>
              <a:ext uri="{FF2B5EF4-FFF2-40B4-BE49-F238E27FC236}">
                <a16:creationId xmlns:a16="http://schemas.microsoft.com/office/drawing/2014/main" id="{68A1B0CF-2245-42DC-98E4-600171B0F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128" y="1690688"/>
            <a:ext cx="5856605" cy="35139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94260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6C0D2F5-6A84-4ED1-A8E0-513ECC128FC0}"/>
              </a:ext>
            </a:extLst>
          </p:cNvPr>
          <p:cNvSpPr>
            <a:spLocks noGrp="1"/>
          </p:cNvSpPr>
          <p:nvPr>
            <p:ph type="title"/>
          </p:nvPr>
        </p:nvSpPr>
        <p:spPr/>
        <p:txBody>
          <a:bodyPr/>
          <a:lstStyle/>
          <a:p>
            <a:r>
              <a:rPr lang="tr-TR" dirty="0"/>
              <a:t>(ICMP </a:t>
            </a:r>
            <a:r>
              <a:rPr lang="tr-TR" dirty="0" err="1"/>
              <a:t>DoS</a:t>
            </a:r>
            <a:r>
              <a:rPr lang="tr-TR" dirty="0"/>
              <a:t> Atakları) </a:t>
            </a:r>
            <a:r>
              <a:rPr lang="tr-TR" dirty="0" err="1"/>
              <a:t>Ping</a:t>
            </a:r>
            <a:r>
              <a:rPr lang="tr-TR" dirty="0"/>
              <a:t>-of-</a:t>
            </a:r>
            <a:r>
              <a:rPr lang="tr-TR" dirty="0" err="1"/>
              <a:t>Death</a:t>
            </a:r>
            <a:r>
              <a:rPr lang="tr-TR" dirty="0"/>
              <a:t> Saldırısı</a:t>
            </a:r>
          </a:p>
        </p:txBody>
      </p:sp>
      <p:sp>
        <p:nvSpPr>
          <p:cNvPr id="3" name="İçerik Yer Tutucusu 2">
            <a:extLst>
              <a:ext uri="{FF2B5EF4-FFF2-40B4-BE49-F238E27FC236}">
                <a16:creationId xmlns:a16="http://schemas.microsoft.com/office/drawing/2014/main" id="{CEF5880B-4889-4EC6-A97D-1649410FC1B3}"/>
              </a:ext>
            </a:extLst>
          </p:cNvPr>
          <p:cNvSpPr>
            <a:spLocks noGrp="1"/>
          </p:cNvSpPr>
          <p:nvPr>
            <p:ph idx="1"/>
          </p:nvPr>
        </p:nvSpPr>
        <p:spPr>
          <a:xfrm>
            <a:off x="1124712" y="1865377"/>
            <a:ext cx="9942576" cy="3739292"/>
          </a:xfrm>
        </p:spPr>
        <p:txBody>
          <a:bodyPr/>
          <a:lstStyle/>
          <a:p>
            <a:pPr marL="0" indent="0" algn="ctr">
              <a:buNone/>
            </a:pPr>
            <a:r>
              <a:rPr lang="tr-TR" dirty="0"/>
              <a:t>Saldırgan, kurbanına çok büyük bir ICMP paketi gönderir. Bu paket </a:t>
            </a:r>
            <a:r>
              <a:rPr lang="tr-TR" dirty="0" err="1"/>
              <a:t>fragmentasyona</a:t>
            </a:r>
            <a:r>
              <a:rPr lang="tr-TR" dirty="0"/>
              <a:t> uğrar, ve kurbanın cihazında tekrardan </a:t>
            </a:r>
            <a:r>
              <a:rPr lang="tr-TR" dirty="0" err="1"/>
              <a:t>biraraya</a:t>
            </a:r>
            <a:r>
              <a:rPr lang="tr-TR" dirty="0"/>
              <a:t> getirilirken paketin büyüklüğünden dolayı kurban cihazın çökmesine sebebiyet verir.</a:t>
            </a:r>
          </a:p>
        </p:txBody>
      </p:sp>
      <p:pic>
        <p:nvPicPr>
          <p:cNvPr id="5" name="Resim 4">
            <a:extLst>
              <a:ext uri="{FF2B5EF4-FFF2-40B4-BE49-F238E27FC236}">
                <a16:creationId xmlns:a16="http://schemas.microsoft.com/office/drawing/2014/main" id="{1E9502D4-0630-4883-84D6-4C8CE0851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776" y="4124612"/>
            <a:ext cx="8156448" cy="19566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43957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F45067-8D3F-47B7-936E-F2AD5E81D58B}"/>
              </a:ext>
            </a:extLst>
          </p:cNvPr>
          <p:cNvSpPr>
            <a:spLocks noGrp="1"/>
          </p:cNvSpPr>
          <p:nvPr>
            <p:ph type="title"/>
          </p:nvPr>
        </p:nvSpPr>
        <p:spPr/>
        <p:txBody>
          <a:bodyPr/>
          <a:lstStyle/>
          <a:p>
            <a:r>
              <a:rPr lang="tr-TR" dirty="0"/>
              <a:t>(ICMP Bilgi Edinme) </a:t>
            </a:r>
            <a:r>
              <a:rPr lang="tr-TR" dirty="0" err="1"/>
              <a:t>Ping</a:t>
            </a:r>
            <a:r>
              <a:rPr lang="tr-TR" dirty="0"/>
              <a:t> ile zaman bulma</a:t>
            </a:r>
          </a:p>
        </p:txBody>
      </p:sp>
      <p:sp>
        <p:nvSpPr>
          <p:cNvPr id="3" name="İçerik Yer Tutucusu 2">
            <a:extLst>
              <a:ext uri="{FF2B5EF4-FFF2-40B4-BE49-F238E27FC236}">
                <a16:creationId xmlns:a16="http://schemas.microsoft.com/office/drawing/2014/main" id="{EBB5A74F-EA7D-4D21-8183-DDD1471E3DA8}"/>
              </a:ext>
            </a:extLst>
          </p:cNvPr>
          <p:cNvSpPr>
            <a:spLocks noGrp="1"/>
          </p:cNvSpPr>
          <p:nvPr>
            <p:ph idx="1"/>
          </p:nvPr>
        </p:nvSpPr>
        <p:spPr/>
        <p:txBody>
          <a:bodyPr/>
          <a:lstStyle/>
          <a:p>
            <a:r>
              <a:rPr lang="tr-TR" dirty="0"/>
              <a:t>Teorik bir bilgi edinme şeklidir, pratikte genellikle kullanılmaz. Ya da kullanılır mı?</a:t>
            </a:r>
          </a:p>
          <a:p>
            <a:r>
              <a:rPr lang="tr-TR" dirty="0"/>
              <a:t>Kurban sunucuya iletilen özel bir ICMP paketi ile </a:t>
            </a:r>
            <a:r>
              <a:rPr lang="tr-TR" dirty="0" err="1"/>
              <a:t>ping</a:t>
            </a:r>
            <a:r>
              <a:rPr lang="tr-TR" dirty="0"/>
              <a:t> gönderilir. Sunucudan dönen yanıttan edinilen bilgiler ile hedef sunucunun sistem saatinin ve tarihinin bilgisi alınır.</a:t>
            </a:r>
          </a:p>
          <a:p>
            <a:r>
              <a:rPr lang="tr-TR" dirty="0"/>
              <a:t>Bu şekilde, herhangi bir sunucunun dünyanın neresinde olduğu tespit edilebilir veya zaman bazlı saldırılar gerçekleştirilebilir.</a:t>
            </a:r>
          </a:p>
        </p:txBody>
      </p:sp>
    </p:spTree>
    <p:extLst>
      <p:ext uri="{BB962C8B-B14F-4D97-AF65-F5344CB8AC3E}">
        <p14:creationId xmlns:p14="http://schemas.microsoft.com/office/powerpoint/2010/main" val="361569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0CFF0F-759D-4852-9A89-AFF635FCDAF7}"/>
              </a:ext>
            </a:extLst>
          </p:cNvPr>
          <p:cNvSpPr>
            <a:spLocks noGrp="1"/>
          </p:cNvSpPr>
          <p:nvPr>
            <p:ph type="title"/>
          </p:nvPr>
        </p:nvSpPr>
        <p:spPr/>
        <p:txBody>
          <a:bodyPr/>
          <a:lstStyle/>
          <a:p>
            <a:r>
              <a:rPr lang="tr-TR" dirty="0"/>
              <a:t>Network genelinde güvenlik önlemleri</a:t>
            </a:r>
          </a:p>
        </p:txBody>
      </p:sp>
      <p:sp>
        <p:nvSpPr>
          <p:cNvPr id="3" name="İçerik Yer Tutucusu 2">
            <a:extLst>
              <a:ext uri="{FF2B5EF4-FFF2-40B4-BE49-F238E27FC236}">
                <a16:creationId xmlns:a16="http://schemas.microsoft.com/office/drawing/2014/main" id="{079E153E-CFF1-4010-9080-6767B0C9735E}"/>
              </a:ext>
            </a:extLst>
          </p:cNvPr>
          <p:cNvSpPr>
            <a:spLocks noGrp="1"/>
          </p:cNvSpPr>
          <p:nvPr>
            <p:ph idx="1"/>
          </p:nvPr>
        </p:nvSpPr>
        <p:spPr/>
        <p:txBody>
          <a:bodyPr/>
          <a:lstStyle/>
          <a:p>
            <a:pPr marL="0" indent="0">
              <a:buNone/>
            </a:pPr>
            <a:r>
              <a:rPr lang="tr-TR" dirty="0"/>
              <a:t>Dün ve bugün saatlerce yapılabilecek saldırılardan bahsettik, şimdi sıra alınan önlemlere geldi.</a:t>
            </a:r>
          </a:p>
          <a:p>
            <a:r>
              <a:rPr lang="tr-TR" dirty="0">
                <a:solidFill>
                  <a:srgbClr val="FF0000"/>
                </a:solidFill>
              </a:rPr>
              <a:t>ARP </a:t>
            </a:r>
            <a:r>
              <a:rPr lang="tr-TR" dirty="0" err="1">
                <a:solidFill>
                  <a:srgbClr val="FF0000"/>
                </a:solidFill>
              </a:rPr>
              <a:t>Spoof</a:t>
            </a:r>
            <a:r>
              <a:rPr lang="tr-TR" dirty="0">
                <a:solidFill>
                  <a:srgbClr val="FF0000"/>
                </a:solidFill>
              </a:rPr>
              <a:t> saldırısına </a:t>
            </a:r>
            <a:r>
              <a:rPr lang="tr-TR" dirty="0"/>
              <a:t>karşı </a:t>
            </a:r>
            <a:r>
              <a:rPr lang="tr-TR" dirty="0">
                <a:solidFill>
                  <a:srgbClr val="00B050"/>
                </a:solidFill>
              </a:rPr>
              <a:t>Statik ARP kaydı</a:t>
            </a:r>
          </a:p>
          <a:p>
            <a:r>
              <a:rPr lang="tr-TR" dirty="0">
                <a:solidFill>
                  <a:srgbClr val="FF0000"/>
                </a:solidFill>
              </a:rPr>
              <a:t>MITM saldırısına </a:t>
            </a:r>
            <a:r>
              <a:rPr lang="tr-TR" dirty="0"/>
              <a:t>karşı </a:t>
            </a:r>
            <a:r>
              <a:rPr lang="tr-TR" dirty="0">
                <a:solidFill>
                  <a:srgbClr val="00B050"/>
                </a:solidFill>
              </a:rPr>
              <a:t>SSL-TLS</a:t>
            </a:r>
          </a:p>
          <a:p>
            <a:r>
              <a:rPr lang="tr-TR" dirty="0">
                <a:solidFill>
                  <a:srgbClr val="FF0000"/>
                </a:solidFill>
              </a:rPr>
              <a:t>DNS </a:t>
            </a:r>
            <a:r>
              <a:rPr lang="tr-TR" dirty="0" err="1">
                <a:solidFill>
                  <a:srgbClr val="FF0000"/>
                </a:solidFill>
              </a:rPr>
              <a:t>Spoof</a:t>
            </a:r>
            <a:r>
              <a:rPr lang="tr-TR" dirty="0">
                <a:solidFill>
                  <a:srgbClr val="FF0000"/>
                </a:solidFill>
              </a:rPr>
              <a:t> ve MITM saldırısına </a:t>
            </a:r>
            <a:r>
              <a:rPr lang="tr-TR" dirty="0"/>
              <a:t>karşı </a:t>
            </a:r>
            <a:r>
              <a:rPr lang="tr-TR" dirty="0">
                <a:solidFill>
                  <a:srgbClr val="00B050"/>
                </a:solidFill>
              </a:rPr>
              <a:t>DNS-</a:t>
            </a:r>
            <a:r>
              <a:rPr lang="tr-TR" dirty="0" err="1">
                <a:solidFill>
                  <a:srgbClr val="00B050"/>
                </a:solidFill>
              </a:rPr>
              <a:t>over</a:t>
            </a:r>
            <a:r>
              <a:rPr lang="tr-TR" dirty="0">
                <a:solidFill>
                  <a:srgbClr val="00B050"/>
                </a:solidFill>
              </a:rPr>
              <a:t>-HTTPS</a:t>
            </a:r>
          </a:p>
          <a:p>
            <a:r>
              <a:rPr lang="tr-TR" dirty="0" err="1">
                <a:solidFill>
                  <a:srgbClr val="FF0000"/>
                </a:solidFill>
              </a:rPr>
              <a:t>DoS</a:t>
            </a:r>
            <a:r>
              <a:rPr lang="tr-TR" dirty="0">
                <a:solidFill>
                  <a:srgbClr val="FF0000"/>
                </a:solidFill>
              </a:rPr>
              <a:t> ve </a:t>
            </a:r>
            <a:r>
              <a:rPr lang="tr-TR" dirty="0" err="1">
                <a:solidFill>
                  <a:srgbClr val="FF0000"/>
                </a:solidFill>
              </a:rPr>
              <a:t>DDoS</a:t>
            </a:r>
            <a:r>
              <a:rPr lang="tr-TR" dirty="0">
                <a:solidFill>
                  <a:srgbClr val="FF0000"/>
                </a:solidFill>
              </a:rPr>
              <a:t> saldırılarına </a:t>
            </a:r>
            <a:r>
              <a:rPr lang="tr-TR" dirty="0"/>
              <a:t>karşı </a:t>
            </a:r>
            <a:r>
              <a:rPr lang="tr-TR" dirty="0" err="1">
                <a:solidFill>
                  <a:srgbClr val="00B050"/>
                </a:solidFill>
              </a:rPr>
              <a:t>Scrubbing</a:t>
            </a:r>
            <a:r>
              <a:rPr lang="tr-TR" dirty="0">
                <a:solidFill>
                  <a:srgbClr val="00B050"/>
                </a:solidFill>
              </a:rPr>
              <a:t> Networks / Firewall</a:t>
            </a:r>
          </a:p>
          <a:p>
            <a:endParaRPr lang="tr-TR" dirty="0"/>
          </a:p>
          <a:p>
            <a:endParaRPr lang="tr-TR" dirty="0"/>
          </a:p>
        </p:txBody>
      </p:sp>
    </p:spTree>
    <p:extLst>
      <p:ext uri="{BB962C8B-B14F-4D97-AF65-F5344CB8AC3E}">
        <p14:creationId xmlns:p14="http://schemas.microsoft.com/office/powerpoint/2010/main" val="39952883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1DC5BB6-05E3-4689-8D39-F0A897577185}"/>
              </a:ext>
            </a:extLst>
          </p:cNvPr>
          <p:cNvSpPr>
            <a:spLocks noGrp="1"/>
          </p:cNvSpPr>
          <p:nvPr>
            <p:ph type="title"/>
          </p:nvPr>
        </p:nvSpPr>
        <p:spPr/>
        <p:txBody>
          <a:bodyPr/>
          <a:lstStyle/>
          <a:p>
            <a:r>
              <a:rPr lang="tr-TR" dirty="0"/>
              <a:t>Statik ARP kaydı</a:t>
            </a:r>
          </a:p>
        </p:txBody>
      </p:sp>
      <p:pic>
        <p:nvPicPr>
          <p:cNvPr id="5" name="İçerik Yer Tutucusu 4">
            <a:extLst>
              <a:ext uri="{FF2B5EF4-FFF2-40B4-BE49-F238E27FC236}">
                <a16:creationId xmlns:a16="http://schemas.microsoft.com/office/drawing/2014/main" id="{A5ADF503-85BA-4DDC-B7DE-0ACA1738CE2C}"/>
              </a:ext>
            </a:extLst>
          </p:cNvPr>
          <p:cNvPicPr>
            <a:picLocks noGrp="1" noChangeAspect="1"/>
          </p:cNvPicPr>
          <p:nvPr>
            <p:ph idx="1"/>
          </p:nvPr>
        </p:nvPicPr>
        <p:blipFill>
          <a:blip r:embed="rId2"/>
          <a:stretch>
            <a:fillRect/>
          </a:stretch>
        </p:blipFill>
        <p:spPr>
          <a:xfrm>
            <a:off x="463296" y="2731182"/>
            <a:ext cx="2986372" cy="16230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Resim 6">
            <a:extLst>
              <a:ext uri="{FF2B5EF4-FFF2-40B4-BE49-F238E27FC236}">
                <a16:creationId xmlns:a16="http://schemas.microsoft.com/office/drawing/2014/main" id="{08D53F04-FB47-4C5D-AC04-63EF4A5AB7E9}"/>
              </a:ext>
            </a:extLst>
          </p:cNvPr>
          <p:cNvPicPr>
            <a:picLocks noChangeAspect="1"/>
          </p:cNvPicPr>
          <p:nvPr/>
        </p:nvPicPr>
        <p:blipFill>
          <a:blip r:embed="rId3"/>
          <a:stretch>
            <a:fillRect/>
          </a:stretch>
        </p:blipFill>
        <p:spPr>
          <a:xfrm>
            <a:off x="3573589" y="2830892"/>
            <a:ext cx="4135239" cy="14236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Resim 8">
            <a:extLst>
              <a:ext uri="{FF2B5EF4-FFF2-40B4-BE49-F238E27FC236}">
                <a16:creationId xmlns:a16="http://schemas.microsoft.com/office/drawing/2014/main" id="{8453B5F5-80E0-45A4-9119-A488B3F5A196}"/>
              </a:ext>
            </a:extLst>
          </p:cNvPr>
          <p:cNvPicPr>
            <a:picLocks noChangeAspect="1"/>
          </p:cNvPicPr>
          <p:nvPr/>
        </p:nvPicPr>
        <p:blipFill>
          <a:blip r:embed="rId4"/>
          <a:stretch>
            <a:fillRect/>
          </a:stretch>
        </p:blipFill>
        <p:spPr>
          <a:xfrm>
            <a:off x="7832749" y="2057400"/>
            <a:ext cx="3829050" cy="2743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Metin kutusu 9">
            <a:extLst>
              <a:ext uri="{FF2B5EF4-FFF2-40B4-BE49-F238E27FC236}">
                <a16:creationId xmlns:a16="http://schemas.microsoft.com/office/drawing/2014/main" id="{C031F91E-58DE-4B1A-9774-494C52E721C5}"/>
              </a:ext>
            </a:extLst>
          </p:cNvPr>
          <p:cNvSpPr txBox="1"/>
          <p:nvPr/>
        </p:nvSpPr>
        <p:spPr>
          <a:xfrm>
            <a:off x="768096" y="1794990"/>
            <a:ext cx="6940732" cy="923330"/>
          </a:xfrm>
          <a:prstGeom prst="rect">
            <a:avLst/>
          </a:prstGeom>
          <a:noFill/>
        </p:spPr>
        <p:txBody>
          <a:bodyPr wrap="square" rtlCol="0">
            <a:spAutoFit/>
          </a:bodyPr>
          <a:lstStyle/>
          <a:p>
            <a:r>
              <a:rPr lang="tr-TR" dirty="0" err="1">
                <a:solidFill>
                  <a:schemeClr val="bg1"/>
                </a:solidFill>
              </a:rPr>
              <a:t>MikroTik</a:t>
            </a:r>
            <a:r>
              <a:rPr lang="tr-TR" dirty="0">
                <a:solidFill>
                  <a:schemeClr val="bg1"/>
                </a:solidFill>
              </a:rPr>
              <a:t> </a:t>
            </a:r>
            <a:r>
              <a:rPr lang="tr-TR" dirty="0" err="1">
                <a:solidFill>
                  <a:schemeClr val="bg1"/>
                </a:solidFill>
              </a:rPr>
              <a:t>RouterOS’de</a:t>
            </a:r>
            <a:r>
              <a:rPr lang="tr-TR" dirty="0">
                <a:solidFill>
                  <a:schemeClr val="bg1"/>
                </a:solidFill>
              </a:rPr>
              <a:t> 3 aşamada ARP </a:t>
            </a:r>
            <a:r>
              <a:rPr lang="tr-TR" dirty="0" err="1">
                <a:solidFill>
                  <a:schemeClr val="bg1"/>
                </a:solidFill>
              </a:rPr>
              <a:t>Spoof</a:t>
            </a:r>
            <a:r>
              <a:rPr lang="tr-TR" dirty="0">
                <a:solidFill>
                  <a:schemeClr val="bg1"/>
                </a:solidFill>
              </a:rPr>
              <a:t> saldırılarını önleyebilir, network üzerindeki bilgi güvenliğini ARP saldırılarına karşı sağlayabilirsiniz.</a:t>
            </a:r>
          </a:p>
        </p:txBody>
      </p:sp>
    </p:spTree>
    <p:extLst>
      <p:ext uri="{BB962C8B-B14F-4D97-AF65-F5344CB8AC3E}">
        <p14:creationId xmlns:p14="http://schemas.microsoft.com/office/powerpoint/2010/main" val="4213817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979E4C9-3F73-40A0-B4D6-C334F332CE21}"/>
              </a:ext>
            </a:extLst>
          </p:cNvPr>
          <p:cNvSpPr>
            <a:spLocks noGrp="1"/>
          </p:cNvSpPr>
          <p:nvPr>
            <p:ph type="title"/>
          </p:nvPr>
        </p:nvSpPr>
        <p:spPr/>
        <p:txBody>
          <a:bodyPr/>
          <a:lstStyle/>
          <a:p>
            <a:r>
              <a:rPr lang="tr-TR" dirty="0"/>
              <a:t>SSL-TLS</a:t>
            </a:r>
          </a:p>
        </p:txBody>
      </p:sp>
      <p:pic>
        <p:nvPicPr>
          <p:cNvPr id="5" name="İçerik Yer Tutucusu 4">
            <a:extLst>
              <a:ext uri="{FF2B5EF4-FFF2-40B4-BE49-F238E27FC236}">
                <a16:creationId xmlns:a16="http://schemas.microsoft.com/office/drawing/2014/main" id="{D0575DC0-C085-4913-BD70-FEE034B902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01825"/>
            <a:ext cx="10515600" cy="41989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Metin kutusu 5">
            <a:extLst>
              <a:ext uri="{FF2B5EF4-FFF2-40B4-BE49-F238E27FC236}">
                <a16:creationId xmlns:a16="http://schemas.microsoft.com/office/drawing/2014/main" id="{1264084B-8A85-48E7-8C84-CACA882A48BE}"/>
              </a:ext>
            </a:extLst>
          </p:cNvPr>
          <p:cNvSpPr txBox="1"/>
          <p:nvPr/>
        </p:nvSpPr>
        <p:spPr>
          <a:xfrm>
            <a:off x="838200" y="1255494"/>
            <a:ext cx="9409176" cy="646331"/>
          </a:xfrm>
          <a:prstGeom prst="rect">
            <a:avLst/>
          </a:prstGeom>
          <a:noFill/>
        </p:spPr>
        <p:txBody>
          <a:bodyPr wrap="square" rtlCol="0">
            <a:spAutoFit/>
          </a:bodyPr>
          <a:lstStyle/>
          <a:p>
            <a:r>
              <a:rPr lang="tr-TR" dirty="0">
                <a:solidFill>
                  <a:srgbClr val="00B050"/>
                </a:solidFill>
              </a:rPr>
              <a:t>HTTPS</a:t>
            </a:r>
            <a:r>
              <a:rPr lang="tr-TR" dirty="0">
                <a:solidFill>
                  <a:schemeClr val="bg1"/>
                </a:solidFill>
              </a:rPr>
              <a:t>, bağlantınızın bu şekilde şifrelendiğini, ve gönderilen verilerin bağlantınızı dinleyen saldırganlara veya meraklı devlet kurumlarına karşı güvenli olduğunu ifade eder.</a:t>
            </a:r>
          </a:p>
        </p:txBody>
      </p:sp>
    </p:spTree>
    <p:extLst>
      <p:ext uri="{BB962C8B-B14F-4D97-AF65-F5344CB8AC3E}">
        <p14:creationId xmlns:p14="http://schemas.microsoft.com/office/powerpoint/2010/main" val="19916605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8A03F393-A742-4C9E-A383-481296AD5D49}"/>
              </a:ext>
            </a:extLst>
          </p:cNvPr>
          <p:cNvSpPr/>
          <p:nvPr/>
        </p:nvSpPr>
        <p:spPr>
          <a:xfrm>
            <a:off x="3017520" y="3346704"/>
            <a:ext cx="6089904" cy="331012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a:extLst>
              <a:ext uri="{FF2B5EF4-FFF2-40B4-BE49-F238E27FC236}">
                <a16:creationId xmlns:a16="http://schemas.microsoft.com/office/drawing/2014/main" id="{2F10408F-5C55-4DA5-9CFD-50960CD4C377}"/>
              </a:ext>
            </a:extLst>
          </p:cNvPr>
          <p:cNvSpPr>
            <a:spLocks noGrp="1"/>
          </p:cNvSpPr>
          <p:nvPr>
            <p:ph type="title"/>
          </p:nvPr>
        </p:nvSpPr>
        <p:spPr/>
        <p:txBody>
          <a:bodyPr/>
          <a:lstStyle/>
          <a:p>
            <a:r>
              <a:rPr lang="tr-TR" dirty="0"/>
              <a:t>DNS-</a:t>
            </a:r>
            <a:r>
              <a:rPr lang="tr-TR" dirty="0" err="1"/>
              <a:t>over</a:t>
            </a:r>
            <a:r>
              <a:rPr lang="tr-TR" dirty="0"/>
              <a:t>-HTTPS</a:t>
            </a:r>
          </a:p>
        </p:txBody>
      </p:sp>
      <p:sp>
        <p:nvSpPr>
          <p:cNvPr id="3" name="İçerik Yer Tutucusu 2">
            <a:extLst>
              <a:ext uri="{FF2B5EF4-FFF2-40B4-BE49-F238E27FC236}">
                <a16:creationId xmlns:a16="http://schemas.microsoft.com/office/drawing/2014/main" id="{A1F4BC72-D663-4D78-A745-FFC3C807DACB}"/>
              </a:ext>
            </a:extLst>
          </p:cNvPr>
          <p:cNvSpPr>
            <a:spLocks noGrp="1"/>
          </p:cNvSpPr>
          <p:nvPr>
            <p:ph idx="1"/>
          </p:nvPr>
        </p:nvSpPr>
        <p:spPr/>
        <p:txBody>
          <a:bodyPr/>
          <a:lstStyle/>
          <a:p>
            <a:pPr marL="0" indent="0">
              <a:buNone/>
            </a:pPr>
            <a:r>
              <a:rPr lang="tr-TR" dirty="0"/>
              <a:t>DNS trafiğini SSL-TLS ile, HTTPS üzerinde şifreleyerek, bağlantınızın sizi dinleme ihtimali olan saldırganlara ve meraklı devlet kurumlarına karşı güvenli olmasını sağlar.</a:t>
            </a:r>
          </a:p>
        </p:txBody>
      </p:sp>
      <p:pic>
        <p:nvPicPr>
          <p:cNvPr id="5" name="Grafik 4">
            <a:extLst>
              <a:ext uri="{FF2B5EF4-FFF2-40B4-BE49-F238E27FC236}">
                <a16:creationId xmlns:a16="http://schemas.microsoft.com/office/drawing/2014/main" id="{CFC0DC07-8D97-47B8-877D-97E7CAF1B6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35630" y="3109595"/>
            <a:ext cx="5920740" cy="3383280"/>
          </a:xfrm>
          <a:prstGeom prst="rect">
            <a:avLst/>
          </a:prstGeom>
        </p:spPr>
      </p:pic>
    </p:spTree>
    <p:extLst>
      <p:ext uri="{BB962C8B-B14F-4D97-AF65-F5344CB8AC3E}">
        <p14:creationId xmlns:p14="http://schemas.microsoft.com/office/powerpoint/2010/main" val="17322201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4FAAE0E-F0AE-45F7-BA78-A88771418C11}"/>
              </a:ext>
            </a:extLst>
          </p:cNvPr>
          <p:cNvSpPr>
            <a:spLocks noGrp="1"/>
          </p:cNvSpPr>
          <p:nvPr>
            <p:ph type="title"/>
          </p:nvPr>
        </p:nvSpPr>
        <p:spPr/>
        <p:txBody>
          <a:bodyPr/>
          <a:lstStyle/>
          <a:p>
            <a:r>
              <a:rPr lang="tr-TR" dirty="0" err="1"/>
              <a:t>Scrubbing</a:t>
            </a:r>
            <a:r>
              <a:rPr lang="tr-TR" dirty="0"/>
              <a:t> Networks</a:t>
            </a:r>
          </a:p>
        </p:txBody>
      </p:sp>
      <p:sp>
        <p:nvSpPr>
          <p:cNvPr id="3" name="İçerik Yer Tutucusu 2">
            <a:extLst>
              <a:ext uri="{FF2B5EF4-FFF2-40B4-BE49-F238E27FC236}">
                <a16:creationId xmlns:a16="http://schemas.microsoft.com/office/drawing/2014/main" id="{7AD9DFDB-559E-47E9-99B7-7F892CCE59DE}"/>
              </a:ext>
            </a:extLst>
          </p:cNvPr>
          <p:cNvSpPr>
            <a:spLocks noGrp="1"/>
          </p:cNvSpPr>
          <p:nvPr>
            <p:ph idx="1"/>
          </p:nvPr>
        </p:nvSpPr>
        <p:spPr>
          <a:xfrm>
            <a:off x="509016" y="1690688"/>
            <a:ext cx="5334000" cy="4486275"/>
          </a:xfrm>
        </p:spPr>
        <p:txBody>
          <a:bodyPr>
            <a:normAutofit lnSpcReduction="10000"/>
          </a:bodyPr>
          <a:lstStyle/>
          <a:p>
            <a:r>
              <a:rPr lang="tr-TR" dirty="0" err="1"/>
              <a:t>Scrubbing</a:t>
            </a:r>
            <a:r>
              <a:rPr lang="tr-TR" dirty="0"/>
              <a:t> hizmeti, network düzeyinde </a:t>
            </a:r>
            <a:r>
              <a:rPr lang="tr-TR" dirty="0" err="1"/>
              <a:t>DoS</a:t>
            </a:r>
            <a:r>
              <a:rPr lang="tr-TR" dirty="0"/>
              <a:t>/</a:t>
            </a:r>
            <a:r>
              <a:rPr lang="tr-TR" dirty="0" err="1"/>
              <a:t>DDoS</a:t>
            </a:r>
            <a:r>
              <a:rPr lang="tr-TR" dirty="0"/>
              <a:t> koruma hizmeti veren şirketler tarafından sağlanır.</a:t>
            </a:r>
          </a:p>
          <a:p>
            <a:r>
              <a:rPr lang="tr-TR" dirty="0"/>
              <a:t>Tüm internet trafiği, hedefine ulaşmadan önce </a:t>
            </a:r>
            <a:r>
              <a:rPr lang="tr-TR" dirty="0" err="1"/>
              <a:t>Scrubbing</a:t>
            </a:r>
            <a:r>
              <a:rPr lang="tr-TR" dirty="0"/>
              <a:t> ağına yönlendirilir, </a:t>
            </a:r>
            <a:r>
              <a:rPr lang="tr-TR" dirty="0" err="1"/>
              <a:t>scrubbing</a:t>
            </a:r>
            <a:r>
              <a:rPr lang="tr-TR" dirty="0"/>
              <a:t> ağında filtrelendikten sonra hedefine ulaştırılır. İnternet bağlantısı asla kesilmemesi gereken yerler (ÖRN: Veri merkezleri) tarafından sıklıkla kullanılmaktadır.</a:t>
            </a:r>
          </a:p>
        </p:txBody>
      </p:sp>
      <p:pic>
        <p:nvPicPr>
          <p:cNvPr id="5" name="Resim 4">
            <a:extLst>
              <a:ext uri="{FF2B5EF4-FFF2-40B4-BE49-F238E27FC236}">
                <a16:creationId xmlns:a16="http://schemas.microsoft.com/office/drawing/2014/main" id="{B54F4C09-7B7F-4018-9ED7-0F3E2637AB97}"/>
              </a:ext>
            </a:extLst>
          </p:cNvPr>
          <p:cNvPicPr>
            <a:picLocks noChangeAspect="1"/>
          </p:cNvPicPr>
          <p:nvPr/>
        </p:nvPicPr>
        <p:blipFill>
          <a:blip r:embed="rId2"/>
          <a:stretch>
            <a:fillRect/>
          </a:stretch>
        </p:blipFill>
        <p:spPr>
          <a:xfrm>
            <a:off x="5843016" y="1843945"/>
            <a:ext cx="5707776" cy="41797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Metin kutusu 5">
            <a:extLst>
              <a:ext uri="{FF2B5EF4-FFF2-40B4-BE49-F238E27FC236}">
                <a16:creationId xmlns:a16="http://schemas.microsoft.com/office/drawing/2014/main" id="{F529741F-01C6-479B-81E9-A8E84B824A77}"/>
              </a:ext>
            </a:extLst>
          </p:cNvPr>
          <p:cNvSpPr txBox="1"/>
          <p:nvPr/>
        </p:nvSpPr>
        <p:spPr>
          <a:xfrm>
            <a:off x="6190488" y="1097279"/>
            <a:ext cx="5212080" cy="646331"/>
          </a:xfrm>
          <a:prstGeom prst="rect">
            <a:avLst/>
          </a:prstGeom>
          <a:noFill/>
        </p:spPr>
        <p:txBody>
          <a:bodyPr wrap="square" rtlCol="0">
            <a:spAutoFit/>
          </a:bodyPr>
          <a:lstStyle/>
          <a:p>
            <a:r>
              <a:rPr lang="tr-TR" i="1" dirty="0" err="1">
                <a:solidFill>
                  <a:schemeClr val="bg1"/>
                </a:solidFill>
              </a:rPr>
              <a:t>DDoS</a:t>
            </a:r>
            <a:r>
              <a:rPr lang="tr-TR" i="1" dirty="0">
                <a:solidFill>
                  <a:schemeClr val="bg1"/>
                </a:solidFill>
              </a:rPr>
              <a:t> Saldırısı, </a:t>
            </a:r>
            <a:r>
              <a:rPr lang="tr-TR" i="1" dirty="0" err="1">
                <a:solidFill>
                  <a:schemeClr val="bg1"/>
                </a:solidFill>
              </a:rPr>
              <a:t>kurban’ın</a:t>
            </a:r>
            <a:r>
              <a:rPr lang="tr-TR" i="1" dirty="0">
                <a:solidFill>
                  <a:schemeClr val="bg1"/>
                </a:solidFill>
              </a:rPr>
              <a:t> networküne ulaşamadan temizlendi, kurban güvende.</a:t>
            </a:r>
          </a:p>
        </p:txBody>
      </p:sp>
      <p:sp>
        <p:nvSpPr>
          <p:cNvPr id="7" name="Metin kutusu 6">
            <a:extLst>
              <a:ext uri="{FF2B5EF4-FFF2-40B4-BE49-F238E27FC236}">
                <a16:creationId xmlns:a16="http://schemas.microsoft.com/office/drawing/2014/main" id="{4207EAAB-8C88-4F02-830C-AA8639282AB9}"/>
              </a:ext>
            </a:extLst>
          </p:cNvPr>
          <p:cNvSpPr txBox="1"/>
          <p:nvPr/>
        </p:nvSpPr>
        <p:spPr>
          <a:xfrm>
            <a:off x="838200" y="6263772"/>
            <a:ext cx="10712592" cy="369332"/>
          </a:xfrm>
          <a:prstGeom prst="rect">
            <a:avLst/>
          </a:prstGeom>
          <a:noFill/>
        </p:spPr>
        <p:txBody>
          <a:bodyPr wrap="square" rtlCol="0">
            <a:spAutoFit/>
          </a:bodyPr>
          <a:lstStyle/>
          <a:p>
            <a:r>
              <a:rPr lang="tr-TR" b="1" i="1" dirty="0">
                <a:solidFill>
                  <a:schemeClr val="bg1"/>
                </a:solidFill>
              </a:rPr>
              <a:t>Bu hizmeti veren şirketler: </a:t>
            </a:r>
            <a:r>
              <a:rPr lang="tr-TR" i="1" dirty="0" err="1">
                <a:solidFill>
                  <a:schemeClr val="bg1"/>
                </a:solidFill>
              </a:rPr>
              <a:t>Voxility</a:t>
            </a:r>
            <a:r>
              <a:rPr lang="tr-TR" i="1" dirty="0">
                <a:solidFill>
                  <a:schemeClr val="bg1"/>
                </a:solidFill>
              </a:rPr>
              <a:t>, </a:t>
            </a:r>
            <a:r>
              <a:rPr lang="tr-TR" i="1" dirty="0" err="1">
                <a:solidFill>
                  <a:schemeClr val="bg1"/>
                </a:solidFill>
              </a:rPr>
              <a:t>Serverius</a:t>
            </a:r>
            <a:r>
              <a:rPr lang="tr-TR" i="1" dirty="0">
                <a:solidFill>
                  <a:schemeClr val="bg1"/>
                </a:solidFill>
              </a:rPr>
              <a:t>, </a:t>
            </a:r>
            <a:r>
              <a:rPr lang="tr-TR" i="1" dirty="0" err="1">
                <a:solidFill>
                  <a:schemeClr val="bg1"/>
                </a:solidFill>
              </a:rPr>
              <a:t>DDoS-Guard</a:t>
            </a:r>
            <a:r>
              <a:rPr lang="tr-TR" i="1" dirty="0">
                <a:solidFill>
                  <a:schemeClr val="bg1"/>
                </a:solidFill>
              </a:rPr>
              <a:t>, secureuplink.com.tr</a:t>
            </a:r>
          </a:p>
        </p:txBody>
      </p:sp>
    </p:spTree>
    <p:extLst>
      <p:ext uri="{BB962C8B-B14F-4D97-AF65-F5344CB8AC3E}">
        <p14:creationId xmlns:p14="http://schemas.microsoft.com/office/powerpoint/2010/main" val="3043218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03C91BC-F328-407B-9686-785CE74EBCC0}"/>
              </a:ext>
            </a:extLst>
          </p:cNvPr>
          <p:cNvSpPr>
            <a:spLocks noGrp="1"/>
          </p:cNvSpPr>
          <p:nvPr>
            <p:ph type="title"/>
          </p:nvPr>
        </p:nvSpPr>
        <p:spPr/>
        <p:txBody>
          <a:bodyPr/>
          <a:lstStyle/>
          <a:p>
            <a:r>
              <a:rPr lang="tr-TR" dirty="0"/>
              <a:t>Uygulamalı firewall kuralı yazma</a:t>
            </a:r>
          </a:p>
        </p:txBody>
      </p:sp>
      <p:sp>
        <p:nvSpPr>
          <p:cNvPr id="3" name="İçerik Yer Tutucusu 2">
            <a:extLst>
              <a:ext uri="{FF2B5EF4-FFF2-40B4-BE49-F238E27FC236}">
                <a16:creationId xmlns:a16="http://schemas.microsoft.com/office/drawing/2014/main" id="{AEE180EC-709E-49B4-BBE4-96068B2175DE}"/>
              </a:ext>
            </a:extLst>
          </p:cNvPr>
          <p:cNvSpPr>
            <a:spLocks noGrp="1"/>
          </p:cNvSpPr>
          <p:nvPr>
            <p:ph idx="1"/>
          </p:nvPr>
        </p:nvSpPr>
        <p:spPr/>
        <p:txBody>
          <a:bodyPr/>
          <a:lstStyle/>
          <a:p>
            <a:r>
              <a:rPr lang="tr-TR" dirty="0" err="1"/>
              <a:t>MikroTik</a:t>
            </a:r>
            <a:r>
              <a:rPr lang="tr-TR" dirty="0"/>
              <a:t> </a:t>
            </a:r>
            <a:r>
              <a:rPr lang="tr-TR" dirty="0" err="1"/>
              <a:t>RouterOS’de</a:t>
            </a:r>
            <a:r>
              <a:rPr lang="tr-TR" dirty="0"/>
              <a:t> firewall kuralı yazarak geçersiz tüm paketleri engelleyelim</a:t>
            </a:r>
          </a:p>
          <a:p>
            <a:r>
              <a:rPr lang="tr-TR" dirty="0" err="1"/>
              <a:t>MikroTik</a:t>
            </a:r>
            <a:r>
              <a:rPr lang="tr-TR" dirty="0"/>
              <a:t> </a:t>
            </a:r>
            <a:r>
              <a:rPr lang="tr-TR" dirty="0" err="1"/>
              <a:t>RouterOS’de</a:t>
            </a:r>
            <a:r>
              <a:rPr lang="tr-TR" dirty="0"/>
              <a:t> firewall kuralı yazarak tüm ICMP trafiğini engelleyelim</a:t>
            </a:r>
          </a:p>
          <a:p>
            <a:r>
              <a:rPr lang="tr-TR" dirty="0" err="1"/>
              <a:t>MikroTik</a:t>
            </a:r>
            <a:r>
              <a:rPr lang="tr-TR" dirty="0"/>
              <a:t> </a:t>
            </a:r>
            <a:r>
              <a:rPr lang="tr-TR" dirty="0" err="1"/>
              <a:t>RouterOS’de</a:t>
            </a:r>
            <a:r>
              <a:rPr lang="tr-TR" dirty="0"/>
              <a:t> firewall kuralı yazarak tüm UDP trafiğini engelleyelim</a:t>
            </a:r>
          </a:p>
        </p:txBody>
      </p:sp>
    </p:spTree>
    <p:extLst>
      <p:ext uri="{BB962C8B-B14F-4D97-AF65-F5344CB8AC3E}">
        <p14:creationId xmlns:p14="http://schemas.microsoft.com/office/powerpoint/2010/main" val="2612727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0F83BF-42D4-4DF3-A38A-1C4263DEF20D}"/>
              </a:ext>
            </a:extLst>
          </p:cNvPr>
          <p:cNvSpPr>
            <a:spLocks noGrp="1"/>
          </p:cNvSpPr>
          <p:nvPr>
            <p:ph type="title"/>
          </p:nvPr>
        </p:nvSpPr>
        <p:spPr/>
        <p:txBody>
          <a:bodyPr/>
          <a:lstStyle/>
          <a:p>
            <a:r>
              <a:rPr lang="tr-TR" b="1" dirty="0"/>
              <a:t>Ekstra: </a:t>
            </a:r>
            <a:r>
              <a:rPr lang="tr-TR" dirty="0"/>
              <a:t>Cihaz genelinde güvenlik önlemi</a:t>
            </a:r>
            <a:br>
              <a:rPr lang="tr-TR" dirty="0"/>
            </a:br>
            <a:r>
              <a:rPr lang="tr-TR" dirty="0"/>
              <a:t>VPN Nedir?</a:t>
            </a:r>
          </a:p>
        </p:txBody>
      </p:sp>
      <p:sp>
        <p:nvSpPr>
          <p:cNvPr id="3" name="İçerik Yer Tutucusu 2">
            <a:extLst>
              <a:ext uri="{FF2B5EF4-FFF2-40B4-BE49-F238E27FC236}">
                <a16:creationId xmlns:a16="http://schemas.microsoft.com/office/drawing/2014/main" id="{C34A2475-BC83-414C-980F-CA3034C11D2E}"/>
              </a:ext>
            </a:extLst>
          </p:cNvPr>
          <p:cNvSpPr>
            <a:spLocks noGrp="1"/>
          </p:cNvSpPr>
          <p:nvPr>
            <p:ph idx="1"/>
          </p:nvPr>
        </p:nvSpPr>
        <p:spPr/>
        <p:txBody>
          <a:bodyPr/>
          <a:lstStyle/>
          <a:p>
            <a:r>
              <a:rPr lang="tr-TR" dirty="0"/>
              <a:t>VPN teknolojisi, siz ile bağlandığınız VPN sunucusu arasında «sanal bir </a:t>
            </a:r>
            <a:r>
              <a:rPr lang="tr-TR" dirty="0" err="1"/>
              <a:t>tünelleme</a:t>
            </a:r>
            <a:r>
              <a:rPr lang="tr-TR" dirty="0"/>
              <a:t>» oluşturup, tüm data paketlerinizi şifreleyerek Internet’e çıkış noktanızı «sanal bir şekilde» Önce yerel ağınızdan, sonra ise İnternet Servis Sağlayıcınızdan çıkartıp, VPN hizmeti aldığınız konuma taşır. Böylece, farklı bir konumdan İnternet’e erişmiş olursunuz.</a:t>
            </a:r>
          </a:p>
        </p:txBody>
      </p:sp>
      <p:pic>
        <p:nvPicPr>
          <p:cNvPr id="5" name="Resim 4">
            <a:extLst>
              <a:ext uri="{FF2B5EF4-FFF2-40B4-BE49-F238E27FC236}">
                <a16:creationId xmlns:a16="http://schemas.microsoft.com/office/drawing/2014/main" id="{3FB31612-84CE-4741-BA26-909FD2D90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1502" y="3888786"/>
            <a:ext cx="5728996" cy="26040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31028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AF0A5E7-FEAD-47DC-B4F4-CF0434878E7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FBDEE9CB-E102-465C-BA87-81EA3EF9FC73}"/>
              </a:ext>
            </a:extLst>
          </p:cNvPr>
          <p:cNvSpPr>
            <a:spLocks noGrp="1"/>
          </p:cNvSpPr>
          <p:nvPr>
            <p:ph type="title"/>
          </p:nvPr>
        </p:nvSpPr>
        <p:spPr/>
        <p:txBody>
          <a:bodyPr/>
          <a:lstStyle/>
          <a:p>
            <a:r>
              <a:rPr lang="tr-TR" dirty="0" err="1">
                <a:solidFill>
                  <a:schemeClr val="bg1"/>
                </a:solidFill>
              </a:rPr>
              <a:t>Network’te</a:t>
            </a:r>
            <a:r>
              <a:rPr lang="tr-TR" dirty="0">
                <a:solidFill>
                  <a:schemeClr val="bg1"/>
                </a:solidFill>
              </a:rPr>
              <a:t> en küçük eleman</a:t>
            </a:r>
          </a:p>
        </p:txBody>
      </p:sp>
      <p:pic>
        <p:nvPicPr>
          <p:cNvPr id="6" name="Resim 5">
            <a:extLst>
              <a:ext uri="{FF2B5EF4-FFF2-40B4-BE49-F238E27FC236}">
                <a16:creationId xmlns:a16="http://schemas.microsoft.com/office/drawing/2014/main" id="{AEB36444-5CB5-40B1-840D-07813B06AFE4}"/>
              </a:ext>
            </a:extLst>
          </p:cNvPr>
          <p:cNvPicPr>
            <a:picLocks noChangeAspect="1"/>
          </p:cNvPicPr>
          <p:nvPr/>
        </p:nvPicPr>
        <p:blipFill>
          <a:blip r:embed="rId4"/>
          <a:stretch>
            <a:fillRect/>
          </a:stretch>
        </p:blipFill>
        <p:spPr>
          <a:xfrm>
            <a:off x="1913698" y="1690688"/>
            <a:ext cx="8364603" cy="39825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Metin kutusu 6">
            <a:extLst>
              <a:ext uri="{FF2B5EF4-FFF2-40B4-BE49-F238E27FC236}">
                <a16:creationId xmlns:a16="http://schemas.microsoft.com/office/drawing/2014/main" id="{A18C8648-7D16-44DC-B9EE-0E2D7B4E2807}"/>
              </a:ext>
            </a:extLst>
          </p:cNvPr>
          <p:cNvSpPr txBox="1"/>
          <p:nvPr/>
        </p:nvSpPr>
        <p:spPr>
          <a:xfrm>
            <a:off x="3717985" y="4572000"/>
            <a:ext cx="1293962" cy="369332"/>
          </a:xfrm>
          <a:prstGeom prst="rect">
            <a:avLst/>
          </a:prstGeom>
          <a:noFill/>
        </p:spPr>
        <p:txBody>
          <a:bodyPr wrap="square" rtlCol="0">
            <a:spAutoFit/>
          </a:bodyPr>
          <a:lstStyle/>
          <a:p>
            <a:r>
              <a:rPr lang="tr-TR" dirty="0"/>
              <a:t>Bilgisayar 1</a:t>
            </a:r>
          </a:p>
        </p:txBody>
      </p:sp>
      <p:sp>
        <p:nvSpPr>
          <p:cNvPr id="8" name="Metin kutusu 7">
            <a:extLst>
              <a:ext uri="{FF2B5EF4-FFF2-40B4-BE49-F238E27FC236}">
                <a16:creationId xmlns:a16="http://schemas.microsoft.com/office/drawing/2014/main" id="{72CCB855-A36C-40A1-9DC1-8EDB756DC283}"/>
              </a:ext>
            </a:extLst>
          </p:cNvPr>
          <p:cNvSpPr txBox="1"/>
          <p:nvPr/>
        </p:nvSpPr>
        <p:spPr>
          <a:xfrm>
            <a:off x="7180055" y="4572000"/>
            <a:ext cx="1293962" cy="369332"/>
          </a:xfrm>
          <a:prstGeom prst="rect">
            <a:avLst/>
          </a:prstGeom>
          <a:noFill/>
        </p:spPr>
        <p:txBody>
          <a:bodyPr wrap="square" rtlCol="0">
            <a:spAutoFit/>
          </a:bodyPr>
          <a:lstStyle/>
          <a:p>
            <a:r>
              <a:rPr lang="tr-TR" dirty="0"/>
              <a:t>Bilgisayar 2</a:t>
            </a:r>
          </a:p>
        </p:txBody>
      </p:sp>
      <p:sp>
        <p:nvSpPr>
          <p:cNvPr id="9" name="Metin kutusu 8">
            <a:extLst>
              <a:ext uri="{FF2B5EF4-FFF2-40B4-BE49-F238E27FC236}">
                <a16:creationId xmlns:a16="http://schemas.microsoft.com/office/drawing/2014/main" id="{50DD54B9-DEEF-4477-8236-2F64C30A3000}"/>
              </a:ext>
            </a:extLst>
          </p:cNvPr>
          <p:cNvSpPr txBox="1"/>
          <p:nvPr/>
        </p:nvSpPr>
        <p:spPr>
          <a:xfrm>
            <a:off x="5112588" y="3127950"/>
            <a:ext cx="1966822" cy="369332"/>
          </a:xfrm>
          <a:prstGeom prst="rect">
            <a:avLst/>
          </a:prstGeom>
          <a:noFill/>
        </p:spPr>
        <p:txBody>
          <a:bodyPr wrap="square" rtlCol="0">
            <a:spAutoFit/>
          </a:bodyPr>
          <a:lstStyle/>
          <a:p>
            <a:pPr algn="ctr"/>
            <a:r>
              <a:rPr lang="tr-TR" dirty="0"/>
              <a:t>İletişim Bağlantısı</a:t>
            </a:r>
          </a:p>
        </p:txBody>
      </p:sp>
      <p:pic>
        <p:nvPicPr>
          <p:cNvPr id="11" name="Resim 10">
            <a:extLst>
              <a:ext uri="{FF2B5EF4-FFF2-40B4-BE49-F238E27FC236}">
                <a16:creationId xmlns:a16="http://schemas.microsoft.com/office/drawing/2014/main" id="{7FE082AE-76A8-45F2-A0BF-9D7AA90405CE}"/>
              </a:ext>
            </a:extLst>
          </p:cNvPr>
          <p:cNvPicPr>
            <a:picLocks noChangeAspect="1"/>
          </p:cNvPicPr>
          <p:nvPr/>
        </p:nvPicPr>
        <p:blipFill>
          <a:blip r:embed="rId5"/>
          <a:stretch>
            <a:fillRect/>
          </a:stretch>
        </p:blipFill>
        <p:spPr>
          <a:xfrm>
            <a:off x="2338386" y="1819810"/>
            <a:ext cx="7515225" cy="3724275"/>
          </a:xfrm>
          <a:prstGeom prst="rect">
            <a:avLst/>
          </a:prstGeom>
        </p:spPr>
      </p:pic>
    </p:spTree>
    <p:extLst>
      <p:ext uri="{BB962C8B-B14F-4D97-AF65-F5344CB8AC3E}">
        <p14:creationId xmlns:p14="http://schemas.microsoft.com/office/powerpoint/2010/main" val="101133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D6552F-E79B-4253-8CB3-F729F570E72A}"/>
              </a:ext>
            </a:extLst>
          </p:cNvPr>
          <p:cNvSpPr>
            <a:spLocks noGrp="1"/>
          </p:cNvSpPr>
          <p:nvPr>
            <p:ph type="title"/>
          </p:nvPr>
        </p:nvSpPr>
        <p:spPr/>
        <p:txBody>
          <a:bodyPr/>
          <a:lstStyle/>
          <a:p>
            <a:r>
              <a:rPr lang="tr-TR" dirty="0" err="1"/>
              <a:t>Glasswire</a:t>
            </a:r>
            <a:r>
              <a:rPr lang="tr-TR" dirty="0"/>
              <a:t> Nedir?</a:t>
            </a:r>
          </a:p>
        </p:txBody>
      </p:sp>
      <p:sp>
        <p:nvSpPr>
          <p:cNvPr id="3" name="İçerik Yer Tutucusu 2">
            <a:extLst>
              <a:ext uri="{FF2B5EF4-FFF2-40B4-BE49-F238E27FC236}">
                <a16:creationId xmlns:a16="http://schemas.microsoft.com/office/drawing/2014/main" id="{218CF835-9F11-44FB-8DD1-89DA6839B6FD}"/>
              </a:ext>
            </a:extLst>
          </p:cNvPr>
          <p:cNvSpPr>
            <a:spLocks noGrp="1"/>
          </p:cNvSpPr>
          <p:nvPr>
            <p:ph idx="1"/>
          </p:nvPr>
        </p:nvSpPr>
        <p:spPr>
          <a:xfrm>
            <a:off x="838200" y="1825625"/>
            <a:ext cx="5180045" cy="4351338"/>
          </a:xfrm>
        </p:spPr>
        <p:txBody>
          <a:bodyPr>
            <a:normAutofit lnSpcReduction="10000"/>
          </a:bodyPr>
          <a:lstStyle/>
          <a:p>
            <a:r>
              <a:rPr lang="tr-TR" dirty="0" err="1"/>
              <a:t>Glasswire</a:t>
            </a:r>
            <a:r>
              <a:rPr lang="tr-TR" dirty="0"/>
              <a:t>, bilgisayarınızda çalışan tüm işlemlerin Internet erişimlerini takip eden bir yazılımdır. Bilgisayarınıza zararlı bir yazılım bulaşması durumunda, bu zararlı yazılım internet bağlantısı kurmaya çalıştığı an, bu bağlantıyı kaydedip size bildirir. Böylece, bilgisayarınızda risk oluşturabilecek yazılımları fark etmenizi kolaylaştırır.</a:t>
            </a:r>
          </a:p>
        </p:txBody>
      </p:sp>
      <p:pic>
        <p:nvPicPr>
          <p:cNvPr id="5" name="Resim 4" descr="metin içeren bir resim&#10;&#10;Açıklama otomatik olarak oluşturuldu">
            <a:extLst>
              <a:ext uri="{FF2B5EF4-FFF2-40B4-BE49-F238E27FC236}">
                <a16:creationId xmlns:a16="http://schemas.microsoft.com/office/drawing/2014/main" id="{D2CFCBC1-706A-4C0B-8A8D-A138DF7D5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757" y="2360030"/>
            <a:ext cx="5604637" cy="32825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69326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CB8552B-CB7A-4DA1-AB75-A8F84764E71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7713CB28-D352-413F-B2E1-CC1639A0CA03}"/>
              </a:ext>
            </a:extLst>
          </p:cNvPr>
          <p:cNvSpPr>
            <a:spLocks noGrp="1"/>
          </p:cNvSpPr>
          <p:nvPr>
            <p:ph type="title"/>
          </p:nvPr>
        </p:nvSpPr>
        <p:spPr/>
        <p:txBody>
          <a:bodyPr/>
          <a:lstStyle/>
          <a:p>
            <a:r>
              <a:rPr lang="tr-TR" dirty="0"/>
              <a:t>Client-Server Haberleşme şekli</a:t>
            </a:r>
          </a:p>
        </p:txBody>
      </p:sp>
      <p:pic>
        <p:nvPicPr>
          <p:cNvPr id="6" name="İçerik Yer Tutucusu 5">
            <a:extLst>
              <a:ext uri="{FF2B5EF4-FFF2-40B4-BE49-F238E27FC236}">
                <a16:creationId xmlns:a16="http://schemas.microsoft.com/office/drawing/2014/main" id="{01098AB7-FC5D-420E-9524-7773BE65AF9D}"/>
              </a:ext>
            </a:extLst>
          </p:cNvPr>
          <p:cNvPicPr>
            <a:picLocks noGrp="1" noChangeAspect="1"/>
          </p:cNvPicPr>
          <p:nvPr>
            <p:ph idx="1"/>
          </p:nvPr>
        </p:nvPicPr>
        <p:blipFill>
          <a:blip r:embed="rId4"/>
          <a:stretch>
            <a:fillRect/>
          </a:stretch>
        </p:blipFill>
        <p:spPr>
          <a:xfrm>
            <a:off x="3247763" y="1825625"/>
            <a:ext cx="5696474"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8909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1363965-AC3A-4B3E-8483-125D9D0FDF9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pic>
        <p:nvPicPr>
          <p:cNvPr id="6" name="İçerik Yer Tutucusu 5" descr="kişi, iç mekan, bilgisayar içeren bir resim&#10;&#10;Açıklama otomatik olarak oluşturuldu">
            <a:extLst>
              <a:ext uri="{FF2B5EF4-FFF2-40B4-BE49-F238E27FC236}">
                <a16:creationId xmlns:a16="http://schemas.microsoft.com/office/drawing/2014/main" id="{9BDBF806-36CD-4DEC-88CA-904072E91D4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757696" y="520657"/>
            <a:ext cx="4362511" cy="58166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Resim 7" descr="metin, kişi, adam içeren bir resim&#10;&#10;Açıklama otomatik olarak oluşturuldu">
            <a:extLst>
              <a:ext uri="{FF2B5EF4-FFF2-40B4-BE49-F238E27FC236}">
                <a16:creationId xmlns:a16="http://schemas.microsoft.com/office/drawing/2014/main" id="{88C601C9-5CF9-4C29-B097-4EEC0AA21C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793" y="520658"/>
            <a:ext cx="4362511" cy="58166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Metin kutusu 8">
            <a:extLst>
              <a:ext uri="{FF2B5EF4-FFF2-40B4-BE49-F238E27FC236}">
                <a16:creationId xmlns:a16="http://schemas.microsoft.com/office/drawing/2014/main" id="{4DC0A82B-1A90-4E7F-A37C-496423055896}"/>
              </a:ext>
            </a:extLst>
          </p:cNvPr>
          <p:cNvSpPr txBox="1"/>
          <p:nvPr/>
        </p:nvSpPr>
        <p:spPr>
          <a:xfrm>
            <a:off x="1071793" y="0"/>
            <a:ext cx="10048414" cy="523220"/>
          </a:xfrm>
          <a:prstGeom prst="rect">
            <a:avLst/>
          </a:prstGeom>
          <a:noFill/>
        </p:spPr>
        <p:txBody>
          <a:bodyPr wrap="square" rtlCol="0">
            <a:spAutoFit/>
          </a:bodyPr>
          <a:lstStyle/>
          <a:p>
            <a:pPr algn="ctr"/>
            <a:r>
              <a:rPr lang="tr-TR" sz="2800" dirty="0">
                <a:solidFill>
                  <a:schemeClr val="bg1"/>
                </a:solidFill>
              </a:rPr>
              <a:t>Umut ile </a:t>
            </a:r>
            <a:r>
              <a:rPr lang="tr-TR" sz="2800" dirty="0" err="1">
                <a:solidFill>
                  <a:schemeClr val="bg1"/>
                </a:solidFill>
              </a:rPr>
              <a:t>Comnet</a:t>
            </a:r>
            <a:r>
              <a:rPr lang="tr-TR" sz="2800" dirty="0">
                <a:solidFill>
                  <a:schemeClr val="bg1"/>
                </a:solidFill>
              </a:rPr>
              <a:t> veri merkezi </a:t>
            </a:r>
            <a:r>
              <a:rPr lang="tr-TR" sz="2800" b="1" i="1" dirty="0">
                <a:solidFill>
                  <a:schemeClr val="bg1"/>
                </a:solidFill>
              </a:rPr>
              <a:t>(21 Ocak 2022)</a:t>
            </a:r>
          </a:p>
        </p:txBody>
      </p:sp>
    </p:spTree>
    <p:extLst>
      <p:ext uri="{BB962C8B-B14F-4D97-AF65-F5344CB8AC3E}">
        <p14:creationId xmlns:p14="http://schemas.microsoft.com/office/powerpoint/2010/main" val="3954259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8214BC2-F491-4E5E-BACD-6FCC66A363E3}"/>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p:blipFill>
        <p:spPr>
          <a:xfrm>
            <a:off x="20" y="10"/>
            <a:ext cx="12191980" cy="6857990"/>
          </a:xfrm>
          <a:prstGeom prst="rect">
            <a:avLst/>
          </a:prstGeom>
        </p:spPr>
      </p:pic>
      <p:pic>
        <p:nvPicPr>
          <p:cNvPr id="6" name="İçerik Yer Tutucusu 5" descr="kişi içeren bir resim&#10;&#10;Açıklama otomatik olarak oluşturuldu">
            <a:extLst>
              <a:ext uri="{FF2B5EF4-FFF2-40B4-BE49-F238E27FC236}">
                <a16:creationId xmlns:a16="http://schemas.microsoft.com/office/drawing/2014/main" id="{BEF3EF8C-9644-4939-B656-D2F619A9108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14428" y="1304710"/>
            <a:ext cx="6536277" cy="42485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Resim 7" descr="kişi, poz içeren bir resim&#10;&#10;Açıklama otomatik olarak oluşturuldu">
            <a:extLst>
              <a:ext uri="{FF2B5EF4-FFF2-40B4-BE49-F238E27FC236}">
                <a16:creationId xmlns:a16="http://schemas.microsoft.com/office/drawing/2014/main" id="{CAD2C824-5588-425C-A203-B0EE09D6DF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3191" y="720012"/>
            <a:ext cx="4334381" cy="54179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Metin kutusu 8">
            <a:extLst>
              <a:ext uri="{FF2B5EF4-FFF2-40B4-BE49-F238E27FC236}">
                <a16:creationId xmlns:a16="http://schemas.microsoft.com/office/drawing/2014/main" id="{382D68DE-A0FB-4DD3-BA50-6738F5356BB9}"/>
              </a:ext>
            </a:extLst>
          </p:cNvPr>
          <p:cNvSpPr txBox="1"/>
          <p:nvPr/>
        </p:nvSpPr>
        <p:spPr>
          <a:xfrm>
            <a:off x="1031042" y="793396"/>
            <a:ext cx="5281127" cy="369332"/>
          </a:xfrm>
          <a:prstGeom prst="rect">
            <a:avLst/>
          </a:prstGeom>
          <a:noFill/>
        </p:spPr>
        <p:txBody>
          <a:bodyPr wrap="square" rtlCol="0">
            <a:spAutoFit/>
          </a:bodyPr>
          <a:lstStyle/>
          <a:p>
            <a:pPr algn="ctr"/>
            <a:r>
              <a:rPr lang="tr-TR" dirty="0">
                <a:solidFill>
                  <a:schemeClr val="bg1"/>
                </a:solidFill>
              </a:rPr>
              <a:t>RADORE Veri Merkezi – 4 Mart 2018</a:t>
            </a:r>
          </a:p>
        </p:txBody>
      </p:sp>
      <p:sp>
        <p:nvSpPr>
          <p:cNvPr id="10" name="Metin kutusu 9">
            <a:extLst>
              <a:ext uri="{FF2B5EF4-FFF2-40B4-BE49-F238E27FC236}">
                <a16:creationId xmlns:a16="http://schemas.microsoft.com/office/drawing/2014/main" id="{99A0174C-A558-4DDF-8D9B-B1D964F41DDE}"/>
              </a:ext>
            </a:extLst>
          </p:cNvPr>
          <p:cNvSpPr txBox="1"/>
          <p:nvPr/>
        </p:nvSpPr>
        <p:spPr>
          <a:xfrm>
            <a:off x="6869817" y="279689"/>
            <a:ext cx="5281127" cy="369332"/>
          </a:xfrm>
          <a:prstGeom prst="rect">
            <a:avLst/>
          </a:prstGeom>
          <a:noFill/>
        </p:spPr>
        <p:txBody>
          <a:bodyPr wrap="square" rtlCol="0">
            <a:spAutoFit/>
          </a:bodyPr>
          <a:lstStyle/>
          <a:p>
            <a:pPr algn="ctr"/>
            <a:r>
              <a:rPr lang="tr-TR" dirty="0">
                <a:solidFill>
                  <a:schemeClr val="bg1"/>
                </a:solidFill>
              </a:rPr>
              <a:t>RADORE Veri Merkezi – 3 Eylül 2018</a:t>
            </a:r>
          </a:p>
        </p:txBody>
      </p:sp>
    </p:spTree>
    <p:extLst>
      <p:ext uri="{BB962C8B-B14F-4D97-AF65-F5344CB8AC3E}">
        <p14:creationId xmlns:p14="http://schemas.microsoft.com/office/powerpoint/2010/main" val="301499397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1809</TotalTime>
  <Words>1988</Words>
  <Application>Microsoft Office PowerPoint</Application>
  <PresentationFormat>Geniş ekran</PresentationFormat>
  <Paragraphs>247</Paragraphs>
  <Slides>60</Slides>
  <Notes>1</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60</vt:i4>
      </vt:variant>
    </vt:vector>
  </HeadingPairs>
  <TitlesOfParts>
    <vt:vector size="64" baseType="lpstr">
      <vt:lpstr>Arial</vt:lpstr>
      <vt:lpstr>Calibri</vt:lpstr>
      <vt:lpstr>Calibri Light</vt:lpstr>
      <vt:lpstr>Office Teması</vt:lpstr>
      <vt:lpstr>Siber Güvenlik Kampı Network</vt:lpstr>
      <vt:lpstr>1. GÜN  Ana / Alt Başlıklar</vt:lpstr>
      <vt:lpstr>2. GÜN  Ana / Alt Başlıklar</vt:lpstr>
      <vt:lpstr>Network Mantığı</vt:lpstr>
      <vt:lpstr>PowerPoint Sunusu</vt:lpstr>
      <vt:lpstr>Network’te en küçük eleman</vt:lpstr>
      <vt:lpstr>Client-Server Haberleşme şekli</vt:lpstr>
      <vt:lpstr>PowerPoint Sunusu</vt:lpstr>
      <vt:lpstr>PowerPoint Sunusu</vt:lpstr>
      <vt:lpstr>PowerPoint Sunusu</vt:lpstr>
      <vt:lpstr>Haberleşme Teknolojileri</vt:lpstr>
      <vt:lpstr>PowerPoint Sunusu</vt:lpstr>
      <vt:lpstr>OSI Katmanları</vt:lpstr>
      <vt:lpstr>Network Cihazları</vt:lpstr>
      <vt:lpstr>PowerPoint Sunusu</vt:lpstr>
      <vt:lpstr>IP Adresleri Nedir?</vt:lpstr>
      <vt:lpstr>Özel IP Adresleri</vt:lpstr>
      <vt:lpstr>NAT Nedir? (Network Address Translation)</vt:lpstr>
      <vt:lpstr>MAC Address Nedir?</vt:lpstr>
      <vt:lpstr>ARP Protokolü</vt:lpstr>
      <vt:lpstr>PowerPoint Sunusu</vt:lpstr>
      <vt:lpstr>Paket Nedir?</vt:lpstr>
      <vt:lpstr>Paket Anahtarlama haberleşme örneği</vt:lpstr>
      <vt:lpstr>PowerPoint Sunusu</vt:lpstr>
      <vt:lpstr>«Kulaktan kulağa» ne kadar güvenli?</vt:lpstr>
      <vt:lpstr>Paket tipleri – TCP ve UDP özellikleri</vt:lpstr>
      <vt:lpstr>TCP Bağlantı Şeması (3-Way Handshake)</vt:lpstr>
      <vt:lpstr>ICMP Nedir? (Internet Control Message Protocol)</vt:lpstr>
      <vt:lpstr>OSI Katmanları</vt:lpstr>
      <vt:lpstr>Uygulama katmanı</vt:lpstr>
      <vt:lpstr>DNS Protokolü</vt:lpstr>
      <vt:lpstr>Port numaraları</vt:lpstr>
      <vt:lpstr>Uygulama katmanı port numaraları</vt:lpstr>
      <vt:lpstr>Soket yapısı (ip:port)</vt:lpstr>
      <vt:lpstr>Port taraması - Nmap</vt:lpstr>
      <vt:lpstr>Uygulamalı Network Kurulumu</vt:lpstr>
      <vt:lpstr>Network kurulumu için gereksinimler:</vt:lpstr>
      <vt:lpstr>PowerPoint Sunusu</vt:lpstr>
      <vt:lpstr>Network’ü kurmaya başlayalım!</vt:lpstr>
      <vt:lpstr>1. Gün bitiş, 2. Gün başlangıç</vt:lpstr>
      <vt:lpstr>MITM Saldırısı (ARP Spoof / ARP Poisoning)</vt:lpstr>
      <vt:lpstr>MITM Saldırısı (ARP Spoof / ARP Poisoning)</vt:lpstr>
      <vt:lpstr>DNS Spoofing (Bir çeşit MITM saldırısı)</vt:lpstr>
      <vt:lpstr>DoS (Denial of Service) Saldırısı Nedir?</vt:lpstr>
      <vt:lpstr>DDoS (Distributed Denial of Service) Saldırısı Nedir?</vt:lpstr>
      <vt:lpstr>Botnet Nedir?</vt:lpstr>
      <vt:lpstr>(TCP DoS Atakları) SYN Flood </vt:lpstr>
      <vt:lpstr>PowerPoint Sunusu</vt:lpstr>
      <vt:lpstr>Teardrop saldırısı</vt:lpstr>
      <vt:lpstr>(ICMP DoS Atakları) Smurf saldırısı</vt:lpstr>
      <vt:lpstr>(ICMP DoS Atakları) Ping-of-Death Saldırısı</vt:lpstr>
      <vt:lpstr>(ICMP Bilgi Edinme) Ping ile zaman bulma</vt:lpstr>
      <vt:lpstr>Network genelinde güvenlik önlemleri</vt:lpstr>
      <vt:lpstr>Statik ARP kaydı</vt:lpstr>
      <vt:lpstr>SSL-TLS</vt:lpstr>
      <vt:lpstr>DNS-over-HTTPS</vt:lpstr>
      <vt:lpstr>Scrubbing Networks</vt:lpstr>
      <vt:lpstr>Uygulamalı firewall kuralı yazma</vt:lpstr>
      <vt:lpstr>Ekstra: Cihaz genelinde güvenlik önlemi VPN Nedir?</vt:lpstr>
      <vt:lpstr>Glasswire Nedir?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Siber Güvenlik Kampı Network</dc:title>
  <dc:creator>Emrecan Oksum</dc:creator>
  <cp:lastModifiedBy>Emrecan Oksum</cp:lastModifiedBy>
  <cp:revision>151</cp:revision>
  <dcterms:created xsi:type="dcterms:W3CDTF">2022-03-06T12:22:23Z</dcterms:created>
  <dcterms:modified xsi:type="dcterms:W3CDTF">2022-03-08T19:07:15Z</dcterms:modified>
</cp:coreProperties>
</file>